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9"/>
  </p:notesMasterIdLst>
  <p:sldIdLst>
    <p:sldId id="476" r:id="rId5"/>
    <p:sldId id="508" r:id="rId6"/>
    <p:sldId id="526" r:id="rId7"/>
    <p:sldId id="482" r:id="rId8"/>
    <p:sldId id="527" r:id="rId9"/>
    <p:sldId id="528" r:id="rId10"/>
    <p:sldId id="479" r:id="rId11"/>
    <p:sldId id="480" r:id="rId12"/>
    <p:sldId id="486" r:id="rId13"/>
    <p:sldId id="529" r:id="rId14"/>
    <p:sldId id="531" r:id="rId15"/>
    <p:sldId id="532" r:id="rId16"/>
    <p:sldId id="536" r:id="rId17"/>
    <p:sldId id="530" r:id="rId18"/>
    <p:sldId id="537" r:id="rId19"/>
    <p:sldId id="538" r:id="rId20"/>
    <p:sldId id="535" r:id="rId21"/>
    <p:sldId id="539" r:id="rId22"/>
    <p:sldId id="540" r:id="rId23"/>
    <p:sldId id="533" r:id="rId24"/>
    <p:sldId id="541" r:id="rId25"/>
    <p:sldId id="542" r:id="rId26"/>
    <p:sldId id="534" r:id="rId27"/>
    <p:sldId id="308"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872"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A9E"/>
    <a:srgbClr val="719E8B"/>
    <a:srgbClr val="6C9986"/>
    <a:srgbClr val="7CAD98"/>
    <a:srgbClr val="9DB52E"/>
    <a:srgbClr val="4A6596"/>
    <a:srgbClr val="E8A946"/>
    <a:srgbClr val="C3443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7509"/>
    <p:restoredTop sz="79388"/>
  </p:normalViewPr>
  <p:slideViewPr>
    <p:cSldViewPr snapToGrid="0">
      <p:cViewPr varScale="1">
        <p:scale>
          <a:sx n="84" d="100"/>
          <a:sy n="84" d="100"/>
        </p:scale>
        <p:origin x="216" y="528"/>
      </p:cViewPr>
      <p:guideLst>
        <p:guide orient="horz" pos="1872"/>
        <p:guide pos="3840"/>
      </p:guideLst>
    </p:cSldViewPr>
  </p:slideViewPr>
  <p:outlineViewPr>
    <p:cViewPr>
      <p:scale>
        <a:sx n="33" d="100"/>
        <a:sy n="33" d="100"/>
      </p:scale>
      <p:origin x="0" y="-2448"/>
    </p:cViewPr>
  </p:outlineViewPr>
  <p:notesTextViewPr>
    <p:cViewPr>
      <p:scale>
        <a:sx n="85" d="100"/>
        <a:sy n="85" d="100"/>
      </p:scale>
      <p:origin x="0" y="0"/>
    </p:cViewPr>
  </p:notesTextViewPr>
  <p:notesViewPr>
    <p:cSldViewPr snapToGrid="0">
      <p:cViewPr varScale="1">
        <p:scale>
          <a:sx n="97" d="100"/>
          <a:sy n="97" d="100"/>
        </p:scale>
        <p:origin x="3120" y="20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presProps" Target="presProps.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ECE5BDF-9B7E-3646-B6C9-FC2C3E116129}" type="datetimeFigureOut">
              <a:rPr lang="en-US" smtClean="0"/>
              <a:t>4/16/20</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E8BADB7-1FBB-B74E-B90C-DA1567BD042E}" type="slidenum">
              <a:rPr lang="en-US" smtClean="0"/>
              <a:t>‹#›</a:t>
            </a:fld>
            <a:endParaRPr lang="en-US"/>
          </a:p>
        </p:txBody>
      </p:sp>
    </p:spTree>
    <p:extLst>
      <p:ext uri="{BB962C8B-B14F-4D97-AF65-F5344CB8AC3E}">
        <p14:creationId xmlns:p14="http://schemas.microsoft.com/office/powerpoint/2010/main" val="970338898"/>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E8BADB7-1FBB-B74E-B90C-DA1567BD042E}"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886982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E8BADB7-1FBB-B74E-B90C-DA1567BD042E}" type="slidenum">
              <a:rPr lang="en-US" smtClean="0"/>
              <a:t>2</a:t>
            </a:fld>
            <a:endParaRPr lang="en-US"/>
          </a:p>
        </p:txBody>
      </p:sp>
    </p:spTree>
    <p:extLst>
      <p:ext uri="{BB962C8B-B14F-4D97-AF65-F5344CB8AC3E}">
        <p14:creationId xmlns:p14="http://schemas.microsoft.com/office/powerpoint/2010/main" val="20275440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E8BADB7-1FBB-B74E-B90C-DA1567BD042E}" type="slidenum">
              <a:rPr lang="en-US" smtClean="0"/>
              <a:t>8</a:t>
            </a:fld>
            <a:endParaRPr lang="en-US"/>
          </a:p>
        </p:txBody>
      </p:sp>
    </p:spTree>
    <p:extLst>
      <p:ext uri="{BB962C8B-B14F-4D97-AF65-F5344CB8AC3E}">
        <p14:creationId xmlns:p14="http://schemas.microsoft.com/office/powerpoint/2010/main" val="37194606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E8BADB7-1FBB-B74E-B90C-DA1567BD042E}" type="slidenum">
              <a:rPr lang="en-US" smtClean="0"/>
              <a:t>9</a:t>
            </a:fld>
            <a:endParaRPr lang="en-US"/>
          </a:p>
        </p:txBody>
      </p:sp>
    </p:spTree>
    <p:extLst>
      <p:ext uri="{BB962C8B-B14F-4D97-AF65-F5344CB8AC3E}">
        <p14:creationId xmlns:p14="http://schemas.microsoft.com/office/powerpoint/2010/main" val="4612943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E8BADB7-1FBB-B74E-B90C-DA1567BD042E}" type="slidenum">
              <a:rPr lang="en-US" smtClean="0"/>
              <a:t>11</a:t>
            </a:fld>
            <a:endParaRPr lang="en-US"/>
          </a:p>
        </p:txBody>
      </p:sp>
    </p:spTree>
    <p:extLst>
      <p:ext uri="{BB962C8B-B14F-4D97-AF65-F5344CB8AC3E}">
        <p14:creationId xmlns:p14="http://schemas.microsoft.com/office/powerpoint/2010/main" val="5760306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why we validate</a:t>
            </a:r>
          </a:p>
        </p:txBody>
      </p:sp>
      <p:sp>
        <p:nvSpPr>
          <p:cNvPr id="4" name="Slide Number Placeholder 3"/>
          <p:cNvSpPr>
            <a:spLocks noGrp="1"/>
          </p:cNvSpPr>
          <p:nvPr>
            <p:ph type="sldNum" sz="quarter" idx="5"/>
          </p:nvPr>
        </p:nvSpPr>
        <p:spPr/>
        <p:txBody>
          <a:bodyPr/>
          <a:lstStyle/>
          <a:p>
            <a:fld id="{4E8BADB7-1FBB-B74E-B90C-DA1567BD042E}" type="slidenum">
              <a:rPr lang="en-US" smtClean="0"/>
              <a:t>14</a:t>
            </a:fld>
            <a:endParaRPr lang="en-US"/>
          </a:p>
        </p:txBody>
      </p:sp>
    </p:spTree>
    <p:extLst>
      <p:ext uri="{BB962C8B-B14F-4D97-AF65-F5344CB8AC3E}">
        <p14:creationId xmlns:p14="http://schemas.microsoft.com/office/powerpoint/2010/main" val="230243721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DFFE52E-3C23-214A-AFC7-5A0FDE3C5F37}"/>
              </a:ext>
            </a:extLst>
          </p:cNvPr>
          <p:cNvSpPr/>
          <p:nvPr userDrawn="1"/>
        </p:nvSpPr>
        <p:spPr>
          <a:xfrm>
            <a:off x="301083" y="5854390"/>
            <a:ext cx="3557239" cy="5798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F8B68497-26BB-1B43-8DC7-DC310B353FBA}"/>
              </a:ext>
            </a:extLst>
          </p:cNvPr>
          <p:cNvPicPr>
            <a:picLocks noChangeAspect="1"/>
          </p:cNvPicPr>
          <p:nvPr userDrawn="1"/>
        </p:nvPicPr>
        <p:blipFill>
          <a:blip r:embed="rId3"/>
          <a:stretch>
            <a:fillRect/>
          </a:stretch>
        </p:blipFill>
        <p:spPr>
          <a:xfrm>
            <a:off x="386499" y="6308043"/>
            <a:ext cx="3038288" cy="355914"/>
          </a:xfrm>
          <a:prstGeom prst="rect">
            <a:avLst/>
          </a:prstGeom>
        </p:spPr>
      </p:pic>
      <p:pic>
        <p:nvPicPr>
          <p:cNvPr id="11" name="Picture 10">
            <a:extLst>
              <a:ext uri="{FF2B5EF4-FFF2-40B4-BE49-F238E27FC236}">
                <a16:creationId xmlns:a16="http://schemas.microsoft.com/office/drawing/2014/main" id="{D96AF493-8553-F64D-9DD1-212BE76418A8}"/>
              </a:ext>
            </a:extLst>
          </p:cNvPr>
          <p:cNvPicPr>
            <a:picLocks noChangeAspect="1"/>
          </p:cNvPicPr>
          <p:nvPr userDrawn="1"/>
        </p:nvPicPr>
        <p:blipFill>
          <a:blip r:embed="rId4"/>
          <a:stretch>
            <a:fillRect/>
          </a:stretch>
        </p:blipFill>
        <p:spPr>
          <a:xfrm>
            <a:off x="126379" y="884355"/>
            <a:ext cx="2033239" cy="847183"/>
          </a:xfrm>
          <a:prstGeom prst="rect">
            <a:avLst/>
          </a:prstGeom>
        </p:spPr>
      </p:pic>
    </p:spTree>
    <p:extLst>
      <p:ext uri="{BB962C8B-B14F-4D97-AF65-F5344CB8AC3E}">
        <p14:creationId xmlns:p14="http://schemas.microsoft.com/office/powerpoint/2010/main" val="32308470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Vertical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432154" y="911225"/>
            <a:ext cx="11430000" cy="481084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1"/>
          <p:cNvSpPr>
            <a:spLocks noGrp="1"/>
          </p:cNvSpPr>
          <p:nvPr>
            <p:ph type="title"/>
          </p:nvPr>
        </p:nvSpPr>
        <p:spPr>
          <a:xfrm>
            <a:off x="386499" y="254524"/>
            <a:ext cx="11425287" cy="540618"/>
          </a:xfrm>
        </p:spPr>
        <p:txBody>
          <a:bodyPr/>
          <a:lstStyle/>
          <a:p>
            <a:r>
              <a:rPr lang="en-US"/>
              <a:t>Click to edit Master title style</a:t>
            </a:r>
          </a:p>
        </p:txBody>
      </p:sp>
      <p:sp>
        <p:nvSpPr>
          <p:cNvPr id="6" name="Rectangle 5"/>
          <p:cNvSpPr/>
          <p:nvPr userDrawn="1"/>
        </p:nvSpPr>
        <p:spPr>
          <a:xfrm>
            <a:off x="11444378" y="6349293"/>
            <a:ext cx="336952" cy="276999"/>
          </a:xfrm>
          <a:prstGeom prst="rect">
            <a:avLst/>
          </a:prstGeom>
        </p:spPr>
        <p:txBody>
          <a:bodyPr wrap="none">
            <a:spAutoFit/>
          </a:bodyPr>
          <a:lstStyle/>
          <a:p>
            <a:fld id="{28E39B6D-4B99-497D-9F61-EDE8F8EC9C63}" type="slidenum">
              <a:rPr lang="en-US" sz="1200" b="1" baseline="0" smtClean="0">
                <a:solidFill>
                  <a:schemeClr val="bg1"/>
                </a:solidFill>
                <a:latin typeface="Franklin Gothic Medium Cond" charset="0"/>
                <a:ea typeface="Franklin Gothic Medium Cond" charset="0"/>
                <a:cs typeface="Franklin Gothic Medium Cond" charset="0"/>
              </a:rPr>
              <a:pPr/>
              <a:t>‹#›</a:t>
            </a:fld>
            <a:endParaRPr lang="en-US" sz="1200">
              <a:solidFill>
                <a:schemeClr val="bg1"/>
              </a:solidFill>
              <a:latin typeface="Franklin Gothic Medium Cond" charset="0"/>
              <a:ea typeface="Franklin Gothic Medium Cond" charset="0"/>
              <a:cs typeface="Franklin Gothic Medium Cond" charset="0"/>
            </a:endParaRPr>
          </a:p>
        </p:txBody>
      </p:sp>
    </p:spTree>
    <p:extLst>
      <p:ext uri="{BB962C8B-B14F-4D97-AF65-F5344CB8AC3E}">
        <p14:creationId xmlns:p14="http://schemas.microsoft.com/office/powerpoint/2010/main" val="37885939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Vertical Title an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235671"/>
            <a:ext cx="3086886"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86499" y="235671"/>
            <a:ext cx="8186001"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5"/>
          <p:cNvSpPr/>
          <p:nvPr userDrawn="1"/>
        </p:nvSpPr>
        <p:spPr>
          <a:xfrm>
            <a:off x="11444378" y="6349293"/>
            <a:ext cx="336952" cy="276999"/>
          </a:xfrm>
          <a:prstGeom prst="rect">
            <a:avLst/>
          </a:prstGeom>
        </p:spPr>
        <p:txBody>
          <a:bodyPr wrap="none">
            <a:spAutoFit/>
          </a:bodyPr>
          <a:lstStyle/>
          <a:p>
            <a:fld id="{28E39B6D-4B99-497D-9F61-EDE8F8EC9C63}" type="slidenum">
              <a:rPr lang="en-US" sz="1200" b="1" baseline="0" smtClean="0">
                <a:solidFill>
                  <a:schemeClr val="bg1"/>
                </a:solidFill>
                <a:latin typeface="Franklin Gothic Medium Cond" charset="0"/>
                <a:ea typeface="Franklin Gothic Medium Cond" charset="0"/>
                <a:cs typeface="Franklin Gothic Medium Cond" charset="0"/>
              </a:rPr>
              <a:pPr/>
              <a:t>‹#›</a:t>
            </a:fld>
            <a:endParaRPr lang="en-US" sz="1200">
              <a:solidFill>
                <a:schemeClr val="bg1"/>
              </a:solidFill>
              <a:latin typeface="Franklin Gothic Medium Cond" charset="0"/>
              <a:ea typeface="Franklin Gothic Medium Cond" charset="0"/>
              <a:cs typeface="Franklin Gothic Medium Cond" charset="0"/>
            </a:endParaRPr>
          </a:p>
        </p:txBody>
      </p:sp>
    </p:spTree>
    <p:extLst>
      <p:ext uri="{BB962C8B-B14F-4D97-AF65-F5344CB8AC3E}">
        <p14:creationId xmlns:p14="http://schemas.microsoft.com/office/powerpoint/2010/main" val="2733097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p:cNvSpPr txBox="1">
            <a:spLocks/>
          </p:cNvSpPr>
          <p:nvPr userDrawn="1"/>
        </p:nvSpPr>
        <p:spPr>
          <a:xfrm>
            <a:off x="7047297" y="345238"/>
            <a:ext cx="4433643" cy="36193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1100" b="1">
                <a:solidFill>
                  <a:srgbClr val="56565A"/>
                </a:solidFill>
                <a:latin typeface="Franklin Gothic Medium Cond" charset="0"/>
                <a:ea typeface="Franklin Gothic Medium Cond" charset="0"/>
                <a:cs typeface="Franklin Gothic Medium Cond" charset="0"/>
              </a:rPr>
              <a:t>877.277.1044   </a:t>
            </a:r>
            <a:r>
              <a:rPr lang="en-US" sz="1200" b="1" i="0">
                <a:solidFill>
                  <a:srgbClr val="7DC242"/>
                </a:solidFill>
                <a:latin typeface="Arial Black" charset="0"/>
                <a:ea typeface="Arial Black" charset="0"/>
                <a:cs typeface="Arial Black" charset="0"/>
              </a:rPr>
              <a:t>/</a:t>
            </a:r>
            <a:r>
              <a:rPr lang="en-US" sz="1100" b="1">
                <a:solidFill>
                  <a:srgbClr val="56565A"/>
                </a:solidFill>
                <a:latin typeface="Franklin Gothic Medium Cond" charset="0"/>
                <a:ea typeface="Franklin Gothic Medium Cond" charset="0"/>
                <a:cs typeface="Franklin Gothic Medium Cond" charset="0"/>
              </a:rPr>
              <a:t>   </a:t>
            </a:r>
            <a:r>
              <a:rPr lang="en-US" sz="1100" b="1" err="1">
                <a:solidFill>
                  <a:srgbClr val="56565A"/>
                </a:solidFill>
                <a:latin typeface="Franklin Gothic Medium Cond" charset="0"/>
                <a:ea typeface="Franklin Gothic Medium Cond" charset="0"/>
                <a:cs typeface="Franklin Gothic Medium Cond" charset="0"/>
              </a:rPr>
              <a:t>magenic.com</a:t>
            </a:r>
            <a:r>
              <a:rPr lang="en-US" sz="1100" b="1">
                <a:solidFill>
                  <a:srgbClr val="56565A"/>
                </a:solidFill>
                <a:latin typeface="Franklin Gothic Medium Cond" charset="0"/>
                <a:ea typeface="Franklin Gothic Medium Cond" charset="0"/>
                <a:cs typeface="Franklin Gothic Medium Cond" charset="0"/>
              </a:rPr>
              <a:t>   </a:t>
            </a:r>
            <a:r>
              <a:rPr lang="en-US" sz="1200" b="1" i="0">
                <a:solidFill>
                  <a:srgbClr val="7DC242"/>
                </a:solidFill>
                <a:latin typeface="Arial Black" charset="0"/>
                <a:ea typeface="Arial Black" charset="0"/>
                <a:cs typeface="Arial Black" charset="0"/>
              </a:rPr>
              <a:t>//</a:t>
            </a:r>
            <a:endParaRPr lang="en-US" sz="1200" b="1" i="0">
              <a:solidFill>
                <a:srgbClr val="56565A"/>
              </a:solidFill>
              <a:latin typeface="Arial Black" charset="0"/>
              <a:ea typeface="Arial Black" charset="0"/>
              <a:cs typeface="Arial Black" charset="0"/>
            </a:endParaRPr>
          </a:p>
        </p:txBody>
      </p:sp>
      <p:sp>
        <p:nvSpPr>
          <p:cNvPr id="4" name="Title 1"/>
          <p:cNvSpPr txBox="1">
            <a:spLocks/>
          </p:cNvSpPr>
          <p:nvPr userDrawn="1"/>
        </p:nvSpPr>
        <p:spPr>
          <a:xfrm>
            <a:off x="11374267" y="345238"/>
            <a:ext cx="457929" cy="29911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fld id="{28E39B6D-4B99-497D-9F61-EDE8F8EC9C63}" type="slidenum">
              <a:rPr lang="en-US" sz="1100" b="1" baseline="0" smtClean="0">
                <a:solidFill>
                  <a:srgbClr val="56565A"/>
                </a:solidFill>
                <a:latin typeface="+mj-lt"/>
                <a:cs typeface="Cordia New" panose="020B0304020202020204" pitchFamily="34" charset="-34"/>
              </a:rPr>
              <a:pPr algn="l"/>
              <a:t>‹#›</a:t>
            </a:fld>
            <a:endParaRPr lang="en-US" sz="1100" b="1" baseline="0">
              <a:solidFill>
                <a:srgbClr val="56565A"/>
              </a:solidFill>
              <a:latin typeface="+mj-lt"/>
              <a:cs typeface="Cordia New" panose="020B0304020202020204" pitchFamily="34" charset="-34"/>
            </a:endParaRPr>
          </a:p>
        </p:txBody>
      </p:sp>
      <p:sp>
        <p:nvSpPr>
          <p:cNvPr id="5" name="Subtitle 2"/>
          <p:cNvSpPr txBox="1">
            <a:spLocks/>
          </p:cNvSpPr>
          <p:nvPr userDrawn="1"/>
        </p:nvSpPr>
        <p:spPr>
          <a:xfrm>
            <a:off x="6816011" y="4975156"/>
            <a:ext cx="5267132" cy="66986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ts val="5600"/>
              </a:lnSpc>
              <a:spcBef>
                <a:spcPts val="0"/>
              </a:spcBef>
            </a:pPr>
            <a:r>
              <a:rPr lang="en-US" sz="6500" b="0" i="1">
                <a:solidFill>
                  <a:srgbClr val="56565A"/>
                </a:solidFill>
                <a:latin typeface="+mn-lt"/>
                <a:ea typeface="Dotum" panose="020B0600000101010101" pitchFamily="34" charset="-127"/>
                <a:cs typeface="Cordia New" panose="020B0304020202020204" pitchFamily="34" charset="-34"/>
              </a:rPr>
              <a:t>THANK YOU</a:t>
            </a:r>
          </a:p>
        </p:txBody>
      </p:sp>
    </p:spTree>
    <p:extLst>
      <p:ext uri="{BB962C8B-B14F-4D97-AF65-F5344CB8AC3E}">
        <p14:creationId xmlns:p14="http://schemas.microsoft.com/office/powerpoint/2010/main" val="302656404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Visual Studio Live! Washington, D.C.">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2060"/>
                </a:solidFill>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pPr>
              <a:defRPr/>
            </a:pPr>
            <a:fld id="{03173A4F-54E2-42AD-AEE7-525DC08E7D5E}" type="datetimeFigureOut">
              <a:rPr lang="en-US" smtClean="0"/>
              <a:pPr>
                <a:defRPr/>
              </a:pPr>
              <a:t>4/16/20</a:t>
            </a:fld>
            <a:endParaRPr lang="en-US" dirty="0"/>
          </a:p>
        </p:txBody>
      </p:sp>
      <p:sp>
        <p:nvSpPr>
          <p:cNvPr id="5" name="Footer Placeholder 4"/>
          <p:cNvSpPr>
            <a:spLocks noGrp="1"/>
          </p:cNvSpPr>
          <p:nvPr>
            <p:ph type="ftr" sz="quarter" idx="11"/>
          </p:nvPr>
        </p:nvSpPr>
        <p:spPr/>
        <p:txBody>
          <a:bodyPr/>
          <a:lstStyle>
            <a:lvl1pPr>
              <a:defRPr/>
            </a:lvl1pPr>
          </a:lstStyle>
          <a:p>
            <a:pPr>
              <a:defRPr/>
            </a:pPr>
            <a:endParaRPr lang="en-US"/>
          </a:p>
        </p:txBody>
      </p:sp>
    </p:spTree>
    <p:extLst>
      <p:ext uri="{BB962C8B-B14F-4D97-AF65-F5344CB8AC3E}">
        <p14:creationId xmlns:p14="http://schemas.microsoft.com/office/powerpoint/2010/main" val="31852144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432154" y="911225"/>
            <a:ext cx="11430000" cy="481084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1"/>
          <p:cNvSpPr>
            <a:spLocks noGrp="1"/>
          </p:cNvSpPr>
          <p:nvPr>
            <p:ph type="title"/>
          </p:nvPr>
        </p:nvSpPr>
        <p:spPr>
          <a:xfrm>
            <a:off x="386499" y="254524"/>
            <a:ext cx="11425287" cy="540618"/>
          </a:xfrm>
        </p:spPr>
        <p:txBody>
          <a:bodyPr/>
          <a:lstStyle/>
          <a:p>
            <a:r>
              <a:rPr lang="en-US"/>
              <a:t>Click to edit Master title style</a:t>
            </a:r>
          </a:p>
        </p:txBody>
      </p:sp>
      <p:sp>
        <p:nvSpPr>
          <p:cNvPr id="5" name="Rectangle 4"/>
          <p:cNvSpPr/>
          <p:nvPr userDrawn="1"/>
        </p:nvSpPr>
        <p:spPr>
          <a:xfrm>
            <a:off x="11444378" y="6349293"/>
            <a:ext cx="336952" cy="276999"/>
          </a:xfrm>
          <a:prstGeom prst="rect">
            <a:avLst/>
          </a:prstGeom>
        </p:spPr>
        <p:txBody>
          <a:bodyPr wrap="none">
            <a:spAutoFit/>
          </a:bodyPr>
          <a:lstStyle/>
          <a:p>
            <a:fld id="{28E39B6D-4B99-497D-9F61-EDE8F8EC9C63}" type="slidenum">
              <a:rPr lang="en-US" sz="1200" b="1" baseline="0" smtClean="0">
                <a:solidFill>
                  <a:schemeClr val="bg1"/>
                </a:solidFill>
                <a:latin typeface="Franklin Gothic Medium Cond" charset="0"/>
                <a:ea typeface="Franklin Gothic Medium Cond" charset="0"/>
                <a:cs typeface="Franklin Gothic Medium Cond" charset="0"/>
              </a:rPr>
              <a:pPr/>
              <a:t>‹#›</a:t>
            </a:fld>
            <a:endParaRPr lang="en-US" sz="1200">
              <a:solidFill>
                <a:schemeClr val="bg1"/>
              </a:solidFill>
              <a:latin typeface="Franklin Gothic Medium Cond" charset="0"/>
              <a:ea typeface="Franklin Gothic Medium Cond" charset="0"/>
              <a:cs typeface="Franklin Gothic Medium Cond" charset="0"/>
            </a:endParaRPr>
          </a:p>
        </p:txBody>
      </p:sp>
    </p:spTree>
    <p:extLst>
      <p:ext uri="{BB962C8B-B14F-4D97-AF65-F5344CB8AC3E}">
        <p14:creationId xmlns:p14="http://schemas.microsoft.com/office/powerpoint/2010/main" val="20030861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94447" y="252398"/>
            <a:ext cx="11429999" cy="342395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394447" y="3703343"/>
            <a:ext cx="11429999" cy="201872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6" name="Rectangle 5"/>
          <p:cNvSpPr/>
          <p:nvPr userDrawn="1"/>
        </p:nvSpPr>
        <p:spPr>
          <a:xfrm>
            <a:off x="11444378" y="6349293"/>
            <a:ext cx="336952" cy="276999"/>
          </a:xfrm>
          <a:prstGeom prst="rect">
            <a:avLst/>
          </a:prstGeom>
        </p:spPr>
        <p:txBody>
          <a:bodyPr wrap="none">
            <a:spAutoFit/>
          </a:bodyPr>
          <a:lstStyle/>
          <a:p>
            <a:fld id="{28E39B6D-4B99-497D-9F61-EDE8F8EC9C63}" type="slidenum">
              <a:rPr lang="en-US" sz="1200" b="1" baseline="0" smtClean="0">
                <a:solidFill>
                  <a:schemeClr val="bg1"/>
                </a:solidFill>
                <a:latin typeface="Franklin Gothic Medium Cond" charset="0"/>
                <a:ea typeface="Franklin Gothic Medium Cond" charset="0"/>
                <a:cs typeface="Franklin Gothic Medium Cond" charset="0"/>
              </a:rPr>
              <a:pPr/>
              <a:t>‹#›</a:t>
            </a:fld>
            <a:endParaRPr lang="en-US" sz="1200">
              <a:solidFill>
                <a:schemeClr val="bg1"/>
              </a:solidFill>
              <a:latin typeface="Franklin Gothic Medium Cond" charset="0"/>
              <a:ea typeface="Franklin Gothic Medium Cond" charset="0"/>
              <a:cs typeface="Franklin Gothic Medium Cond" charset="0"/>
            </a:endParaRPr>
          </a:p>
        </p:txBody>
      </p:sp>
    </p:spTree>
    <p:extLst>
      <p:ext uri="{BB962C8B-B14F-4D97-AF65-F5344CB8AC3E}">
        <p14:creationId xmlns:p14="http://schemas.microsoft.com/office/powerpoint/2010/main" val="1109634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94447" y="914401"/>
            <a:ext cx="5625353" cy="48076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199" y="914401"/>
            <a:ext cx="5652247" cy="48076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1"/>
          <p:cNvSpPr>
            <a:spLocks noGrp="1"/>
          </p:cNvSpPr>
          <p:nvPr>
            <p:ph type="title"/>
          </p:nvPr>
        </p:nvSpPr>
        <p:spPr>
          <a:xfrm>
            <a:off x="386499" y="254524"/>
            <a:ext cx="11425287" cy="540618"/>
          </a:xfrm>
        </p:spPr>
        <p:txBody>
          <a:bodyPr/>
          <a:lstStyle/>
          <a:p>
            <a:r>
              <a:rPr lang="en-US"/>
              <a:t>Click to edit Master title style</a:t>
            </a:r>
          </a:p>
        </p:txBody>
      </p:sp>
      <p:sp>
        <p:nvSpPr>
          <p:cNvPr id="8" name="Rectangle 7"/>
          <p:cNvSpPr/>
          <p:nvPr userDrawn="1"/>
        </p:nvSpPr>
        <p:spPr>
          <a:xfrm>
            <a:off x="11444378" y="6349293"/>
            <a:ext cx="336952" cy="276999"/>
          </a:xfrm>
          <a:prstGeom prst="rect">
            <a:avLst/>
          </a:prstGeom>
        </p:spPr>
        <p:txBody>
          <a:bodyPr wrap="none">
            <a:spAutoFit/>
          </a:bodyPr>
          <a:lstStyle/>
          <a:p>
            <a:fld id="{28E39B6D-4B99-497D-9F61-EDE8F8EC9C63}" type="slidenum">
              <a:rPr lang="en-US" sz="1200" b="1" baseline="0" smtClean="0">
                <a:solidFill>
                  <a:schemeClr val="bg1"/>
                </a:solidFill>
                <a:latin typeface="Franklin Gothic Medium Cond" charset="0"/>
                <a:ea typeface="Franklin Gothic Medium Cond" charset="0"/>
                <a:cs typeface="Franklin Gothic Medium Cond" charset="0"/>
              </a:rPr>
              <a:pPr/>
              <a:t>‹#›</a:t>
            </a:fld>
            <a:endParaRPr lang="en-US" sz="1200">
              <a:solidFill>
                <a:schemeClr val="bg1"/>
              </a:solidFill>
              <a:latin typeface="Franklin Gothic Medium Cond" charset="0"/>
              <a:ea typeface="Franklin Gothic Medium Cond" charset="0"/>
              <a:cs typeface="Franklin Gothic Medium Cond" charset="0"/>
            </a:endParaRPr>
          </a:p>
        </p:txBody>
      </p:sp>
    </p:spTree>
    <p:extLst>
      <p:ext uri="{BB962C8B-B14F-4D97-AF65-F5344CB8AC3E}">
        <p14:creationId xmlns:p14="http://schemas.microsoft.com/office/powerpoint/2010/main" val="36899477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6499" y="254524"/>
            <a:ext cx="11425287" cy="540618"/>
          </a:xfrm>
        </p:spPr>
        <p:txBody>
          <a:bodyPr/>
          <a:lstStyle/>
          <a:p>
            <a:r>
              <a:rPr lang="en-US"/>
              <a:t>Click to edit Master title style</a:t>
            </a:r>
          </a:p>
        </p:txBody>
      </p:sp>
      <p:sp>
        <p:nvSpPr>
          <p:cNvPr id="3" name="Text Placeholder 2"/>
          <p:cNvSpPr>
            <a:spLocks noGrp="1"/>
          </p:cNvSpPr>
          <p:nvPr>
            <p:ph type="body" idx="1"/>
          </p:nvPr>
        </p:nvSpPr>
        <p:spPr>
          <a:xfrm>
            <a:off x="386500" y="904973"/>
            <a:ext cx="5611076" cy="70455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86500" y="1719359"/>
            <a:ext cx="5611076" cy="40027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904973"/>
            <a:ext cx="5639586" cy="70455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1719359"/>
            <a:ext cx="5639586" cy="40027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Rectangle 8"/>
          <p:cNvSpPr/>
          <p:nvPr userDrawn="1"/>
        </p:nvSpPr>
        <p:spPr>
          <a:xfrm>
            <a:off x="11444378" y="6349293"/>
            <a:ext cx="336952" cy="276999"/>
          </a:xfrm>
          <a:prstGeom prst="rect">
            <a:avLst/>
          </a:prstGeom>
        </p:spPr>
        <p:txBody>
          <a:bodyPr wrap="none">
            <a:spAutoFit/>
          </a:bodyPr>
          <a:lstStyle/>
          <a:p>
            <a:fld id="{28E39B6D-4B99-497D-9F61-EDE8F8EC9C63}" type="slidenum">
              <a:rPr lang="en-US" sz="1200" b="1" baseline="0" smtClean="0">
                <a:solidFill>
                  <a:schemeClr val="bg1"/>
                </a:solidFill>
                <a:latin typeface="Franklin Gothic Medium Cond" charset="0"/>
                <a:ea typeface="Franklin Gothic Medium Cond" charset="0"/>
                <a:cs typeface="Franklin Gothic Medium Cond" charset="0"/>
              </a:rPr>
              <a:pPr/>
              <a:t>‹#›</a:t>
            </a:fld>
            <a:endParaRPr lang="en-US" sz="1200">
              <a:solidFill>
                <a:schemeClr val="bg1"/>
              </a:solidFill>
              <a:latin typeface="Franklin Gothic Medium Cond" charset="0"/>
              <a:ea typeface="Franklin Gothic Medium Cond" charset="0"/>
              <a:cs typeface="Franklin Gothic Medium Cond" charset="0"/>
            </a:endParaRPr>
          </a:p>
        </p:txBody>
      </p:sp>
    </p:spTree>
    <p:extLst>
      <p:ext uri="{BB962C8B-B14F-4D97-AF65-F5344CB8AC3E}">
        <p14:creationId xmlns:p14="http://schemas.microsoft.com/office/powerpoint/2010/main" val="12540246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title"/>
          </p:nvPr>
        </p:nvSpPr>
        <p:spPr>
          <a:xfrm>
            <a:off x="386499" y="254524"/>
            <a:ext cx="11425287" cy="540618"/>
          </a:xfrm>
        </p:spPr>
        <p:txBody>
          <a:bodyPr/>
          <a:lstStyle/>
          <a:p>
            <a:r>
              <a:rPr lang="en-US"/>
              <a:t>Click to edit Master title style</a:t>
            </a:r>
          </a:p>
        </p:txBody>
      </p:sp>
      <p:sp>
        <p:nvSpPr>
          <p:cNvPr id="6" name="Rectangle 5"/>
          <p:cNvSpPr/>
          <p:nvPr userDrawn="1"/>
        </p:nvSpPr>
        <p:spPr>
          <a:xfrm>
            <a:off x="11444378" y="6349293"/>
            <a:ext cx="336952" cy="276999"/>
          </a:xfrm>
          <a:prstGeom prst="rect">
            <a:avLst/>
          </a:prstGeom>
        </p:spPr>
        <p:txBody>
          <a:bodyPr wrap="none">
            <a:spAutoFit/>
          </a:bodyPr>
          <a:lstStyle/>
          <a:p>
            <a:fld id="{28E39B6D-4B99-497D-9F61-EDE8F8EC9C63}" type="slidenum">
              <a:rPr lang="en-US" sz="1200" b="1" baseline="0" smtClean="0">
                <a:solidFill>
                  <a:schemeClr val="bg1"/>
                </a:solidFill>
                <a:latin typeface="Franklin Gothic Medium Cond" charset="0"/>
                <a:ea typeface="Franklin Gothic Medium Cond" charset="0"/>
                <a:cs typeface="Franklin Gothic Medium Cond" charset="0"/>
              </a:rPr>
              <a:pPr/>
              <a:t>‹#›</a:t>
            </a:fld>
            <a:endParaRPr lang="en-US" sz="1200">
              <a:solidFill>
                <a:schemeClr val="bg1"/>
              </a:solidFill>
              <a:latin typeface="Franklin Gothic Medium Cond" charset="0"/>
              <a:ea typeface="Franklin Gothic Medium Cond" charset="0"/>
              <a:cs typeface="Franklin Gothic Medium Cond" charset="0"/>
            </a:endParaRPr>
          </a:p>
        </p:txBody>
      </p:sp>
    </p:spTree>
    <p:extLst>
      <p:ext uri="{BB962C8B-B14F-4D97-AF65-F5344CB8AC3E}">
        <p14:creationId xmlns:p14="http://schemas.microsoft.com/office/powerpoint/2010/main" val="19150074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1444378" y="6349293"/>
            <a:ext cx="336952" cy="276999"/>
          </a:xfrm>
          <a:prstGeom prst="rect">
            <a:avLst/>
          </a:prstGeom>
        </p:spPr>
        <p:txBody>
          <a:bodyPr wrap="none">
            <a:spAutoFit/>
          </a:bodyPr>
          <a:lstStyle/>
          <a:p>
            <a:fld id="{28E39B6D-4B99-497D-9F61-EDE8F8EC9C63}" type="slidenum">
              <a:rPr lang="en-US" sz="1200" b="1" baseline="0" smtClean="0">
                <a:solidFill>
                  <a:schemeClr val="bg1"/>
                </a:solidFill>
                <a:latin typeface="Franklin Gothic Medium Cond" charset="0"/>
                <a:ea typeface="Franklin Gothic Medium Cond" charset="0"/>
                <a:cs typeface="Franklin Gothic Medium Cond" charset="0"/>
              </a:rPr>
              <a:pPr/>
              <a:t>‹#›</a:t>
            </a:fld>
            <a:endParaRPr lang="en-US" sz="1200">
              <a:solidFill>
                <a:schemeClr val="bg1"/>
              </a:solidFill>
              <a:latin typeface="Franklin Gothic Medium Cond" charset="0"/>
              <a:ea typeface="Franklin Gothic Medium Cond" charset="0"/>
              <a:cs typeface="Franklin Gothic Medium Cond" charset="0"/>
            </a:endParaRPr>
          </a:p>
        </p:txBody>
      </p:sp>
      <p:pic>
        <p:nvPicPr>
          <p:cNvPr id="3" name="Picture 2">
            <a:extLst>
              <a:ext uri="{FF2B5EF4-FFF2-40B4-BE49-F238E27FC236}">
                <a16:creationId xmlns:a16="http://schemas.microsoft.com/office/drawing/2014/main" id="{1A16841B-46D0-AB45-9498-9AC2186FB7F4}"/>
              </a:ext>
            </a:extLst>
          </p:cNvPr>
          <p:cNvPicPr>
            <a:picLocks noChangeAspect="1"/>
          </p:cNvPicPr>
          <p:nvPr userDrawn="1"/>
        </p:nvPicPr>
        <p:blipFill>
          <a:blip r:embed="rId3"/>
          <a:stretch>
            <a:fillRect/>
          </a:stretch>
        </p:blipFill>
        <p:spPr>
          <a:xfrm>
            <a:off x="386499" y="6308043"/>
            <a:ext cx="3038288" cy="355914"/>
          </a:xfrm>
          <a:prstGeom prst="rect">
            <a:avLst/>
          </a:prstGeom>
        </p:spPr>
      </p:pic>
    </p:spTree>
    <p:extLst>
      <p:ext uri="{BB962C8B-B14F-4D97-AF65-F5344CB8AC3E}">
        <p14:creationId xmlns:p14="http://schemas.microsoft.com/office/powerpoint/2010/main" val="7222739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33633" y="254524"/>
            <a:ext cx="4685121" cy="90733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230322" y="254524"/>
            <a:ext cx="6628598" cy="5467546"/>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33633" y="1282046"/>
            <a:ext cx="4685121" cy="444002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7" name="Rectangle 6"/>
          <p:cNvSpPr/>
          <p:nvPr userDrawn="1"/>
        </p:nvSpPr>
        <p:spPr>
          <a:xfrm>
            <a:off x="11444378" y="6349293"/>
            <a:ext cx="336952" cy="276999"/>
          </a:xfrm>
          <a:prstGeom prst="rect">
            <a:avLst/>
          </a:prstGeom>
        </p:spPr>
        <p:txBody>
          <a:bodyPr wrap="none">
            <a:spAutoFit/>
          </a:bodyPr>
          <a:lstStyle/>
          <a:p>
            <a:fld id="{28E39B6D-4B99-497D-9F61-EDE8F8EC9C63}" type="slidenum">
              <a:rPr lang="en-US" sz="1200" b="1" baseline="0" smtClean="0">
                <a:solidFill>
                  <a:schemeClr val="bg1"/>
                </a:solidFill>
                <a:latin typeface="Franklin Gothic Medium Cond" charset="0"/>
                <a:ea typeface="Franklin Gothic Medium Cond" charset="0"/>
                <a:cs typeface="Franklin Gothic Medium Cond" charset="0"/>
              </a:rPr>
              <a:pPr/>
              <a:t>‹#›</a:t>
            </a:fld>
            <a:endParaRPr lang="en-US" sz="1200">
              <a:solidFill>
                <a:schemeClr val="bg1"/>
              </a:solidFill>
              <a:latin typeface="Franklin Gothic Medium Cond" charset="0"/>
              <a:ea typeface="Franklin Gothic Medium Cond" charset="0"/>
              <a:cs typeface="Franklin Gothic Medium Cond" charset="0"/>
            </a:endParaRPr>
          </a:p>
        </p:txBody>
      </p:sp>
    </p:spTree>
    <p:extLst>
      <p:ext uri="{BB962C8B-B14F-4D97-AF65-F5344CB8AC3E}">
        <p14:creationId xmlns:p14="http://schemas.microsoft.com/office/powerpoint/2010/main" val="22541011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5236622" y="248270"/>
            <a:ext cx="6616330" cy="545812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p>
        </p:txBody>
      </p:sp>
      <p:sp>
        <p:nvSpPr>
          <p:cNvPr id="6" name="Title 1"/>
          <p:cNvSpPr>
            <a:spLocks noGrp="1"/>
          </p:cNvSpPr>
          <p:nvPr>
            <p:ph type="title"/>
          </p:nvPr>
        </p:nvSpPr>
        <p:spPr>
          <a:xfrm>
            <a:off x="433633" y="254524"/>
            <a:ext cx="4685121" cy="907330"/>
          </a:xfrm>
        </p:spPr>
        <p:txBody>
          <a:bodyPr anchor="b"/>
          <a:lstStyle>
            <a:lvl1pPr>
              <a:defRPr sz="3200"/>
            </a:lvl1pPr>
          </a:lstStyle>
          <a:p>
            <a:r>
              <a:rPr lang="en-US"/>
              <a:t>Click to edit Master title style</a:t>
            </a:r>
          </a:p>
        </p:txBody>
      </p:sp>
      <p:sp>
        <p:nvSpPr>
          <p:cNvPr id="7" name="Text Placeholder 3"/>
          <p:cNvSpPr>
            <a:spLocks noGrp="1"/>
          </p:cNvSpPr>
          <p:nvPr>
            <p:ph type="body" sz="half" idx="2"/>
          </p:nvPr>
        </p:nvSpPr>
        <p:spPr>
          <a:xfrm>
            <a:off x="433633" y="1282046"/>
            <a:ext cx="4685121" cy="444002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Rectangle 8"/>
          <p:cNvSpPr/>
          <p:nvPr userDrawn="1"/>
        </p:nvSpPr>
        <p:spPr>
          <a:xfrm>
            <a:off x="11444378" y="6349293"/>
            <a:ext cx="336952" cy="276999"/>
          </a:xfrm>
          <a:prstGeom prst="rect">
            <a:avLst/>
          </a:prstGeom>
        </p:spPr>
        <p:txBody>
          <a:bodyPr wrap="none">
            <a:spAutoFit/>
          </a:bodyPr>
          <a:lstStyle/>
          <a:p>
            <a:fld id="{28E39B6D-4B99-497D-9F61-EDE8F8EC9C63}" type="slidenum">
              <a:rPr lang="en-US" sz="1200" b="1" baseline="0" smtClean="0">
                <a:solidFill>
                  <a:schemeClr val="bg1"/>
                </a:solidFill>
                <a:latin typeface="Franklin Gothic Medium Cond" charset="0"/>
                <a:ea typeface="Franklin Gothic Medium Cond" charset="0"/>
                <a:cs typeface="Franklin Gothic Medium Cond" charset="0"/>
              </a:rPr>
              <a:pPr/>
              <a:t>‹#›</a:t>
            </a:fld>
            <a:endParaRPr lang="en-US" sz="1200">
              <a:solidFill>
                <a:schemeClr val="bg1"/>
              </a:solidFill>
              <a:latin typeface="Franklin Gothic Medium Cond" charset="0"/>
              <a:ea typeface="Franklin Gothic Medium Cond" charset="0"/>
              <a:cs typeface="Franklin Gothic Medium Cond" charset="0"/>
            </a:endParaRPr>
          </a:p>
        </p:txBody>
      </p:sp>
    </p:spTree>
    <p:extLst>
      <p:ext uri="{BB962C8B-B14F-4D97-AF65-F5344CB8AC3E}">
        <p14:creationId xmlns:p14="http://schemas.microsoft.com/office/powerpoint/2010/main" val="10579840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5">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32154" y="265393"/>
            <a:ext cx="11430000" cy="510895"/>
          </a:xfrm>
          <a:prstGeom prst="rect">
            <a:avLst/>
          </a:prstGeom>
          <a:noFill/>
        </p:spPr>
        <p:txBody>
          <a:bodyPr vert="horz" lIns="91440" tIns="45720" rIns="91440" bIns="45720" rtlCol="0" anchor="ctr">
            <a:noAutofit/>
          </a:bodyPr>
          <a:lstStyle/>
          <a:p>
            <a:r>
              <a:rPr lang="en-US"/>
              <a:t>Click to edit Master title style</a:t>
            </a:r>
          </a:p>
        </p:txBody>
      </p:sp>
      <p:sp>
        <p:nvSpPr>
          <p:cNvPr id="3" name="Text Placeholder 2"/>
          <p:cNvSpPr>
            <a:spLocks noGrp="1"/>
          </p:cNvSpPr>
          <p:nvPr>
            <p:ph type="body" idx="1"/>
          </p:nvPr>
        </p:nvSpPr>
        <p:spPr>
          <a:xfrm>
            <a:off x="432154" y="911225"/>
            <a:ext cx="11430000" cy="3884893"/>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 name="Picture 3">
            <a:extLst>
              <a:ext uri="{FF2B5EF4-FFF2-40B4-BE49-F238E27FC236}">
                <a16:creationId xmlns:a16="http://schemas.microsoft.com/office/drawing/2014/main" id="{72859794-ECCE-9047-87DB-E7CDED2F621F}"/>
              </a:ext>
            </a:extLst>
          </p:cNvPr>
          <p:cNvPicPr>
            <a:picLocks noChangeAspect="1"/>
          </p:cNvPicPr>
          <p:nvPr userDrawn="1"/>
        </p:nvPicPr>
        <p:blipFill>
          <a:blip r:embed="rId16"/>
          <a:stretch>
            <a:fillRect/>
          </a:stretch>
        </p:blipFill>
        <p:spPr>
          <a:xfrm>
            <a:off x="386499" y="6308043"/>
            <a:ext cx="3038288" cy="355914"/>
          </a:xfrm>
          <a:prstGeom prst="rect">
            <a:avLst/>
          </a:prstGeom>
        </p:spPr>
      </p:pic>
    </p:spTree>
    <p:extLst>
      <p:ext uri="{BB962C8B-B14F-4D97-AF65-F5344CB8AC3E}">
        <p14:creationId xmlns:p14="http://schemas.microsoft.com/office/powerpoint/2010/main" val="402648612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Franklin Gothic Medium Cond" panose="020B0606030402020204" pitchFamily="34" charset="0"/>
          <a:ea typeface="+mj-ea"/>
          <a:cs typeface="+mj-cs"/>
        </a:defRPr>
      </a:lvl1pPr>
    </p:titleStyle>
    <p:bodyStyle>
      <a:lvl1pPr marL="228600" indent="-228600" algn="l" defTabSz="914400" rtl="0" eaLnBrk="1" latinLnBrk="0" hangingPunct="1">
        <a:lnSpc>
          <a:spcPct val="90000"/>
        </a:lnSpc>
        <a:spcBef>
          <a:spcPts val="1000"/>
        </a:spcBef>
        <a:buClr>
          <a:schemeClr val="tx2"/>
        </a:buClr>
        <a:buSzPct val="115000"/>
        <a:buFont typeface="Franklin Gothic Book" panose="020B0503020102020204" pitchFamily="34" charset="0"/>
        <a:buChar char="»"/>
        <a:defRPr sz="2800" kern="1200">
          <a:solidFill>
            <a:schemeClr val="tx1"/>
          </a:solidFill>
          <a:latin typeface="Franklin Gothic Book" panose="020B0503020102020204" pitchFamily="34" charset="0"/>
          <a:ea typeface="+mn-ea"/>
          <a:cs typeface="+mn-cs"/>
        </a:defRPr>
      </a:lvl1pPr>
      <a:lvl2pPr marL="685800" indent="-228600" algn="l" defTabSz="914400" rtl="0" eaLnBrk="1" latinLnBrk="0" hangingPunct="1">
        <a:lnSpc>
          <a:spcPct val="90000"/>
        </a:lnSpc>
        <a:spcBef>
          <a:spcPts val="500"/>
        </a:spcBef>
        <a:buClr>
          <a:schemeClr val="tx2"/>
        </a:buClr>
        <a:buSzPct val="130000"/>
        <a:buFont typeface="Franklin Gothic Book" panose="020B0503020102020204" pitchFamily="34" charset="0"/>
        <a:buChar char="›"/>
        <a:defRPr sz="2400" kern="1200">
          <a:solidFill>
            <a:schemeClr val="tx1"/>
          </a:solidFill>
          <a:latin typeface="Franklin Gothic Book" panose="020B0503020102020204" pitchFamily="34" charset="0"/>
          <a:ea typeface="+mn-ea"/>
          <a:cs typeface="+mn-cs"/>
        </a:defRPr>
      </a:lvl2pPr>
      <a:lvl3pPr marL="1143000" indent="-228600" algn="l" defTabSz="914400" rtl="0" eaLnBrk="1" latinLnBrk="0" hangingPunct="1">
        <a:lnSpc>
          <a:spcPct val="90000"/>
        </a:lnSpc>
        <a:spcBef>
          <a:spcPts val="500"/>
        </a:spcBef>
        <a:buClr>
          <a:schemeClr val="tx2"/>
        </a:buClr>
        <a:buFont typeface="Franklin Gothic Book" panose="020B0503020102020204" pitchFamily="34" charset="0"/>
        <a:buChar char="−"/>
        <a:defRPr sz="2000" kern="1200">
          <a:solidFill>
            <a:schemeClr val="tx1"/>
          </a:solidFill>
          <a:latin typeface="Franklin Gothic Book" panose="020B0503020102020204" pitchFamily="34" charset="0"/>
          <a:ea typeface="+mn-ea"/>
          <a:cs typeface="+mn-cs"/>
        </a:defRPr>
      </a:lvl3pPr>
      <a:lvl4pPr marL="1600200" indent="-228600" algn="l" defTabSz="914400" rtl="0" eaLnBrk="1" latinLnBrk="0" hangingPunct="1">
        <a:lnSpc>
          <a:spcPct val="90000"/>
        </a:lnSpc>
        <a:spcBef>
          <a:spcPts val="500"/>
        </a:spcBef>
        <a:buClr>
          <a:schemeClr val="tx2"/>
        </a:buClr>
        <a:buFont typeface="Wingdings" panose="05000000000000000000" pitchFamily="2" charset="2"/>
        <a:buChar char="§"/>
        <a:defRPr sz="1800" kern="1200">
          <a:solidFill>
            <a:schemeClr val="tx1"/>
          </a:solidFill>
          <a:latin typeface="Franklin Gothic Book" panose="020B0503020102020204" pitchFamily="34" charset="0"/>
          <a:ea typeface="+mn-ea"/>
          <a:cs typeface="+mn-cs"/>
        </a:defRPr>
      </a:lvl4pPr>
      <a:lvl5pPr marL="2057400" indent="-228600" algn="l" defTabSz="914400" rtl="0" eaLnBrk="1" latinLnBrk="0" hangingPunct="1">
        <a:lnSpc>
          <a:spcPct val="90000"/>
        </a:lnSpc>
        <a:spcBef>
          <a:spcPts val="500"/>
        </a:spcBef>
        <a:buClr>
          <a:schemeClr val="tx2"/>
        </a:buClr>
        <a:buFont typeface="Arial" panose="020B0604020202020204" pitchFamily="34" charset="0"/>
        <a:buChar char="•"/>
        <a:defRPr sz="1800" kern="1200">
          <a:solidFill>
            <a:schemeClr val="tx1"/>
          </a:solidFill>
          <a:latin typeface="Franklin Gothic Book" panose="020B05030201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Magenic/MMLTensorflow"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hyperlink" Target="https://www.amazon.com/Deep-Learning-TensorFlow-Keras-Regression-ebook/dp/B082MBMFVF/ref=sr_1_4?dchild=1&amp;keywords=tensorflow+2.0&amp;qid=1587071084&amp;sr=8-4"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hyperlink" Target="https://towardsdatascience.com/epoch-vs-iterations-vs-batch-size-4dfb9c7ce9c9"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image" Target="../media/image10.tiff"/><Relationship Id="rId1" Type="http://schemas.openxmlformats.org/officeDocument/2006/relationships/slideLayout" Target="../slideLayouts/slideLayout2.xml"/><Relationship Id="rId6" Type="http://schemas.openxmlformats.org/officeDocument/2006/relationships/image" Target="../media/image14.tiff"/><Relationship Id="rId5" Type="http://schemas.openxmlformats.org/officeDocument/2006/relationships/image" Target="../media/image13.tiff"/><Relationship Id="rId4" Type="http://schemas.openxmlformats.org/officeDocument/2006/relationships/image" Target="../media/image12.tiff"/></Relationships>
</file>

<file path=ppt/slides/_rels/slide8.xml.rels><?xml version="1.0" encoding="UTF-8" standalone="yes"?>
<Relationships xmlns="http://schemas.openxmlformats.org/package/2006/relationships"><Relationship Id="rId3" Type="http://schemas.openxmlformats.org/officeDocument/2006/relationships/image" Target="../media/image10.tiff"/><Relationship Id="rId7" Type="http://schemas.openxmlformats.org/officeDocument/2006/relationships/image" Target="../media/image14.tiff"/><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3.tiff"/><Relationship Id="rId5" Type="http://schemas.openxmlformats.org/officeDocument/2006/relationships/image" Target="../media/image12.tiff"/><Relationship Id="rId4" Type="http://schemas.openxmlformats.org/officeDocument/2006/relationships/image" Target="../media/image11.tiff"/></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idx="4294967295"/>
          </p:nvPr>
        </p:nvSpPr>
        <p:spPr>
          <a:xfrm>
            <a:off x="295544" y="668256"/>
            <a:ext cx="3782275" cy="412233"/>
          </a:xfrm>
        </p:spPr>
        <p:txBody>
          <a:bodyPr>
            <a:noAutofit/>
          </a:bodyPr>
          <a:lstStyle/>
          <a:p>
            <a:r>
              <a:rPr lang="en-US" sz="2000" dirty="0">
                <a:latin typeface="+mn-lt"/>
              </a:rPr>
              <a:t>11.20.2019</a:t>
            </a:r>
          </a:p>
        </p:txBody>
      </p:sp>
      <p:sp>
        <p:nvSpPr>
          <p:cNvPr id="3" name="Rectangle 2"/>
          <p:cNvSpPr>
            <a:spLocks noChangeArrowheads="1"/>
          </p:cNvSpPr>
          <p:nvPr/>
        </p:nvSpPr>
        <p:spPr bwMode="auto">
          <a:xfrm>
            <a:off x="673089" y="2125377"/>
            <a:ext cx="1292930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10" name="Title 2"/>
          <p:cNvSpPr txBox="1">
            <a:spLocks/>
          </p:cNvSpPr>
          <p:nvPr/>
        </p:nvSpPr>
        <p:spPr>
          <a:xfrm>
            <a:off x="316217" y="3762739"/>
            <a:ext cx="7885827" cy="902149"/>
          </a:xfrm>
          <a:prstGeom prst="rect">
            <a:avLst/>
          </a:prstGeom>
          <a:noFill/>
        </p:spPr>
        <p:txBody>
          <a:bodyPr vert="horz" lIns="91440" tIns="45720" rIns="91440" bIns="45720" rtlCol="0" anchor="t">
            <a:noAutofit/>
          </a:bodyPr>
          <a:lstStyle>
            <a:lvl1pPr algn="l" defTabSz="914400" rtl="0" eaLnBrk="1" latinLnBrk="0" hangingPunct="1">
              <a:lnSpc>
                <a:spcPts val="5500"/>
              </a:lnSpc>
              <a:spcBef>
                <a:spcPct val="0"/>
              </a:spcBef>
              <a:buNone/>
              <a:defRPr sz="6000" i="1" kern="1200" baseline="0">
                <a:solidFill>
                  <a:schemeClr val="tx1"/>
                </a:solidFill>
                <a:latin typeface="+mn-lt"/>
                <a:ea typeface="+mj-ea"/>
                <a:cs typeface="Cordia New" panose="020B0304020202020204" pitchFamily="34" charset="-34"/>
              </a:defRPr>
            </a:lvl1pPr>
          </a:lstStyle>
          <a:p>
            <a:r>
              <a:rPr lang="en-US" sz="2800" b="1" i="0" dirty="0">
                <a:solidFill>
                  <a:srgbClr val="53565A"/>
                </a:solidFill>
                <a:latin typeface="Franklin Gothic Demi" panose="020B0703020102020204" pitchFamily="34" charset="0"/>
              </a:rPr>
              <a:t>Machine Learning In TensorFlow</a:t>
            </a:r>
          </a:p>
        </p:txBody>
      </p:sp>
      <p:sp>
        <p:nvSpPr>
          <p:cNvPr id="13" name="Subtitle 2"/>
          <p:cNvSpPr txBox="1">
            <a:spLocks/>
          </p:cNvSpPr>
          <p:nvPr/>
        </p:nvSpPr>
        <p:spPr>
          <a:xfrm>
            <a:off x="384752" y="4818790"/>
            <a:ext cx="4198448" cy="991948"/>
          </a:xfrm>
          <a:prstGeom prst="rect">
            <a:avLst/>
          </a:prstGeom>
        </p:spPr>
        <p:txBody>
          <a:bodyPr vert="horz" lIns="91440" tIns="45720" rIns="91440" bIns="45720" rtlCol="0">
            <a:noAutofit/>
          </a:bodyPr>
          <a:lstStyle>
            <a:lvl1pPr marL="0" indent="0" algn="l" defTabSz="914400" rtl="0" eaLnBrk="1" latinLnBrk="0" hangingPunct="1">
              <a:lnSpc>
                <a:spcPts val="1700"/>
              </a:lnSpc>
              <a:spcBef>
                <a:spcPts val="0"/>
              </a:spcBef>
              <a:buClr>
                <a:schemeClr val="tx2"/>
              </a:buClr>
              <a:buSzPct val="115000"/>
              <a:buFont typeface="Franklin Gothic Book" panose="020B0503020102020204" pitchFamily="34" charset="0"/>
              <a:buNone/>
              <a:defRPr sz="1350" b="0" kern="0" spc="30" baseline="0">
                <a:solidFill>
                  <a:schemeClr val="accent5"/>
                </a:solidFill>
                <a:latin typeface="+mn-lt"/>
                <a:ea typeface="+mn-ea"/>
                <a:cs typeface="Cordia New" panose="020B0304020202020204" pitchFamily="34" charset="-34"/>
              </a:defRPr>
            </a:lvl1pPr>
            <a:lvl2pPr marL="457200" indent="0" algn="ctr" defTabSz="914400" rtl="0" eaLnBrk="1" latinLnBrk="0" hangingPunct="1">
              <a:lnSpc>
                <a:spcPct val="90000"/>
              </a:lnSpc>
              <a:spcBef>
                <a:spcPts val="500"/>
              </a:spcBef>
              <a:buClr>
                <a:schemeClr val="tx2"/>
              </a:buClr>
              <a:buSzPct val="130000"/>
              <a:buFont typeface="Franklin Gothic Book" panose="020B0503020102020204" pitchFamily="34" charset="0"/>
              <a:buNone/>
              <a:defRPr sz="2000" kern="1200">
                <a:solidFill>
                  <a:schemeClr val="tx1"/>
                </a:solidFill>
                <a:latin typeface="Franklin Gothic Book" panose="020B0503020102020204" pitchFamily="34" charset="0"/>
                <a:ea typeface="+mn-ea"/>
                <a:cs typeface="+mn-cs"/>
              </a:defRPr>
            </a:lvl2pPr>
            <a:lvl3pPr marL="914400" indent="0" algn="ctr" defTabSz="914400" rtl="0" eaLnBrk="1" latinLnBrk="0" hangingPunct="1">
              <a:lnSpc>
                <a:spcPct val="90000"/>
              </a:lnSpc>
              <a:spcBef>
                <a:spcPts val="500"/>
              </a:spcBef>
              <a:buClr>
                <a:schemeClr val="tx2"/>
              </a:buClr>
              <a:buFont typeface="Franklin Gothic Book" panose="020B0503020102020204" pitchFamily="34" charset="0"/>
              <a:buNone/>
              <a:defRPr sz="1800" kern="1200">
                <a:solidFill>
                  <a:schemeClr val="tx1"/>
                </a:solidFill>
                <a:latin typeface="Franklin Gothic Book" panose="020B0503020102020204" pitchFamily="34" charset="0"/>
                <a:ea typeface="+mn-ea"/>
                <a:cs typeface="+mn-cs"/>
              </a:defRPr>
            </a:lvl3pPr>
            <a:lvl4pPr marL="1371600" indent="0" algn="ctr" defTabSz="914400" rtl="0" eaLnBrk="1" latinLnBrk="0" hangingPunct="1">
              <a:lnSpc>
                <a:spcPct val="90000"/>
              </a:lnSpc>
              <a:spcBef>
                <a:spcPts val="500"/>
              </a:spcBef>
              <a:buClr>
                <a:schemeClr val="tx2"/>
              </a:buClr>
              <a:buFont typeface="Wingdings" panose="05000000000000000000" pitchFamily="2" charset="2"/>
              <a:buNone/>
              <a:defRPr sz="1600" kern="1200">
                <a:solidFill>
                  <a:schemeClr val="tx1"/>
                </a:solidFill>
                <a:latin typeface="Franklin Gothic Book" panose="020B0503020102020204" pitchFamily="34" charset="0"/>
                <a:ea typeface="+mn-ea"/>
                <a:cs typeface="+mn-cs"/>
              </a:defRPr>
            </a:lvl4pPr>
            <a:lvl5pPr marL="1828800" indent="0" algn="ctr" defTabSz="914400" rtl="0" eaLnBrk="1" latinLnBrk="0" hangingPunct="1">
              <a:lnSpc>
                <a:spcPct val="90000"/>
              </a:lnSpc>
              <a:spcBef>
                <a:spcPts val="500"/>
              </a:spcBef>
              <a:buClr>
                <a:schemeClr val="tx2"/>
              </a:buClr>
              <a:buFont typeface="Arial" panose="020B0604020202020204" pitchFamily="34" charset="0"/>
              <a:buNone/>
              <a:defRPr sz="1600" kern="1200">
                <a:solidFill>
                  <a:schemeClr val="tx1"/>
                </a:solidFill>
                <a:latin typeface="Franklin Gothic Book" panose="020B0503020102020204" pitchFamily="34" charset="0"/>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buClr>
                <a:srgbClr val="78BE3C"/>
              </a:buClr>
            </a:pPr>
            <a:r>
              <a:rPr lang="en-US" sz="1200" b="1" dirty="0">
                <a:solidFill>
                  <a:prstClr val="white">
                    <a:lumMod val="65000"/>
                  </a:prstClr>
                </a:solidFill>
              </a:rPr>
              <a:t>Kevin Ford</a:t>
            </a:r>
          </a:p>
          <a:p>
            <a:pPr>
              <a:buClr>
                <a:srgbClr val="78BE3C"/>
              </a:buClr>
            </a:pPr>
            <a:r>
              <a:rPr lang="en-US" sz="1200" dirty="0" err="1">
                <a:solidFill>
                  <a:prstClr val="white">
                    <a:lumMod val="65000"/>
                  </a:prstClr>
                </a:solidFill>
              </a:rPr>
              <a:t>kevinf@magenic.com</a:t>
            </a:r>
            <a:endParaRPr lang="en-US" sz="1200" dirty="0">
              <a:solidFill>
                <a:prstClr val="white">
                  <a:lumMod val="65000"/>
                </a:prstClr>
              </a:solidFill>
            </a:endParaRPr>
          </a:p>
          <a:p>
            <a:pPr>
              <a:buClr>
                <a:srgbClr val="78BE3C"/>
              </a:buClr>
            </a:pPr>
            <a:r>
              <a:rPr lang="is-IS" sz="1200" dirty="0">
                <a:solidFill>
                  <a:prstClr val="white">
                    <a:lumMod val="65000"/>
                  </a:prstClr>
                </a:solidFill>
              </a:rPr>
              <a:t>617 359-5192</a:t>
            </a:r>
            <a:endParaRPr lang="en-US" sz="1200" dirty="0">
              <a:solidFill>
                <a:prstClr val="white">
                  <a:lumMod val="65000"/>
                </a:prstClr>
              </a:solidFill>
            </a:endParaRPr>
          </a:p>
        </p:txBody>
      </p:sp>
    </p:spTree>
    <p:extLst>
      <p:ext uri="{BB962C8B-B14F-4D97-AF65-F5344CB8AC3E}">
        <p14:creationId xmlns:p14="http://schemas.microsoft.com/office/powerpoint/2010/main" val="8892414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2C67E4C-893C-4049-B9AE-31BD03A999F0}"/>
              </a:ext>
            </a:extLst>
          </p:cNvPr>
          <p:cNvSpPr>
            <a:spLocks noGrp="1"/>
          </p:cNvSpPr>
          <p:nvPr>
            <p:ph idx="1"/>
          </p:nvPr>
        </p:nvSpPr>
        <p:spPr/>
        <p:txBody>
          <a:bodyPr/>
          <a:lstStyle/>
          <a:p>
            <a:r>
              <a:rPr lang="en-US" dirty="0"/>
              <a:t>Clean data</a:t>
            </a:r>
          </a:p>
          <a:p>
            <a:r>
              <a:rPr lang="en-US" dirty="0"/>
              <a:t>Read in data</a:t>
            </a:r>
          </a:p>
          <a:p>
            <a:r>
              <a:rPr lang="en-US" dirty="0"/>
              <a:t>Do any required reshaping</a:t>
            </a:r>
          </a:p>
          <a:p>
            <a:r>
              <a:rPr lang="en-US" dirty="0"/>
              <a:t>Break into training and test sets</a:t>
            </a:r>
          </a:p>
          <a:p>
            <a:r>
              <a:rPr lang="en-US" dirty="0"/>
              <a:t>Create model training structure</a:t>
            </a:r>
          </a:p>
          <a:p>
            <a:r>
              <a:rPr lang="en-US" dirty="0"/>
              <a:t>Train model (training data)</a:t>
            </a:r>
          </a:p>
          <a:p>
            <a:r>
              <a:rPr lang="en-US" dirty="0"/>
              <a:t>Validate model (validation data)</a:t>
            </a:r>
          </a:p>
          <a:p>
            <a:r>
              <a:rPr lang="en-US" dirty="0"/>
              <a:t>Change model training structure and parameters until validation achieves desired results</a:t>
            </a:r>
          </a:p>
        </p:txBody>
      </p:sp>
      <p:sp>
        <p:nvSpPr>
          <p:cNvPr id="3" name="Title 2">
            <a:extLst>
              <a:ext uri="{FF2B5EF4-FFF2-40B4-BE49-F238E27FC236}">
                <a16:creationId xmlns:a16="http://schemas.microsoft.com/office/drawing/2014/main" id="{C262A53A-EBF5-AF40-916C-4699E3A38408}"/>
              </a:ext>
            </a:extLst>
          </p:cNvPr>
          <p:cNvSpPr>
            <a:spLocks noGrp="1"/>
          </p:cNvSpPr>
          <p:nvPr>
            <p:ph type="title"/>
          </p:nvPr>
        </p:nvSpPr>
        <p:spPr/>
        <p:txBody>
          <a:bodyPr/>
          <a:lstStyle/>
          <a:p>
            <a:r>
              <a:rPr lang="en-US" dirty="0"/>
              <a:t>Steps to make a successful model</a:t>
            </a:r>
          </a:p>
        </p:txBody>
      </p:sp>
    </p:spTree>
    <p:extLst>
      <p:ext uri="{BB962C8B-B14F-4D97-AF65-F5344CB8AC3E}">
        <p14:creationId xmlns:p14="http://schemas.microsoft.com/office/powerpoint/2010/main" val="24208808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BCF04AA-B667-754D-A7E8-C19537EA44D8}"/>
              </a:ext>
            </a:extLst>
          </p:cNvPr>
          <p:cNvPicPr>
            <a:picLocks noChangeAspect="1"/>
          </p:cNvPicPr>
          <p:nvPr/>
        </p:nvPicPr>
        <p:blipFill>
          <a:blip r:embed="rId3"/>
          <a:stretch>
            <a:fillRect/>
          </a:stretch>
        </p:blipFill>
        <p:spPr>
          <a:xfrm>
            <a:off x="3916680" y="3777932"/>
            <a:ext cx="3855720" cy="2168843"/>
          </a:xfrm>
          <a:prstGeom prst="rect">
            <a:avLst/>
          </a:prstGeom>
        </p:spPr>
      </p:pic>
      <p:sp>
        <p:nvSpPr>
          <p:cNvPr id="2" name="Content Placeholder 1">
            <a:extLst>
              <a:ext uri="{FF2B5EF4-FFF2-40B4-BE49-F238E27FC236}">
                <a16:creationId xmlns:a16="http://schemas.microsoft.com/office/drawing/2014/main" id="{9E3CC6DF-25E0-D64F-810E-3C408765BD0A}"/>
              </a:ext>
            </a:extLst>
          </p:cNvPr>
          <p:cNvSpPr>
            <a:spLocks noGrp="1"/>
          </p:cNvSpPr>
          <p:nvPr>
            <p:ph idx="1"/>
          </p:nvPr>
        </p:nvSpPr>
        <p:spPr>
          <a:noFill/>
        </p:spPr>
        <p:txBody>
          <a:bodyPr/>
          <a:lstStyle/>
          <a:p>
            <a:pPr fontAlgn="base"/>
            <a:r>
              <a:rPr lang="en-US" dirty="0"/>
              <a:t>Weights and bias are both learnable parameters inside the network.</a:t>
            </a:r>
          </a:p>
          <a:p>
            <a:pPr fontAlgn="base"/>
            <a:r>
              <a:rPr lang="en-US" dirty="0"/>
              <a:t>A teachable neural network will randomize both the weight and bias values before learning initially begins. </a:t>
            </a:r>
          </a:p>
          <a:p>
            <a:pPr fontAlgn="base"/>
            <a:r>
              <a:rPr lang="en-US" dirty="0"/>
              <a:t>As training continues, both parameters are adjusted toward the desired values and the correct output. </a:t>
            </a:r>
          </a:p>
          <a:p>
            <a:pPr fontAlgn="base"/>
            <a:r>
              <a:rPr lang="en-US" dirty="0"/>
              <a:t>Bias represents how far off the predictions are from their intended value.</a:t>
            </a:r>
          </a:p>
          <a:p>
            <a:pPr fontAlgn="base"/>
            <a:r>
              <a:rPr lang="en-US" dirty="0"/>
              <a:t>Weights can be thought of as the strength of the connection. </a:t>
            </a:r>
          </a:p>
          <a:p>
            <a:pPr fontAlgn="base"/>
            <a:endParaRPr lang="en-US" sz="2400" i="1" dirty="0"/>
          </a:p>
          <a:p>
            <a:pPr fontAlgn="base"/>
            <a:endParaRPr lang="en-US" sz="2400" i="1" dirty="0"/>
          </a:p>
          <a:p>
            <a:pPr fontAlgn="base"/>
            <a:endParaRPr lang="en-US" sz="2400" i="1" dirty="0"/>
          </a:p>
          <a:p>
            <a:pPr marL="0" indent="0" fontAlgn="base">
              <a:buNone/>
            </a:pPr>
            <a:r>
              <a:rPr lang="en-US" sz="2400" dirty="0"/>
              <a:t>These are samples of Hyper-parameters</a:t>
            </a:r>
          </a:p>
        </p:txBody>
      </p:sp>
      <p:sp>
        <p:nvSpPr>
          <p:cNvPr id="3" name="Title 2">
            <a:extLst>
              <a:ext uri="{FF2B5EF4-FFF2-40B4-BE49-F238E27FC236}">
                <a16:creationId xmlns:a16="http://schemas.microsoft.com/office/drawing/2014/main" id="{A8196ED3-65EC-C247-8211-798893A39597}"/>
              </a:ext>
            </a:extLst>
          </p:cNvPr>
          <p:cNvSpPr>
            <a:spLocks noGrp="1"/>
          </p:cNvSpPr>
          <p:nvPr>
            <p:ph type="title"/>
          </p:nvPr>
        </p:nvSpPr>
        <p:spPr/>
        <p:txBody>
          <a:bodyPr/>
          <a:lstStyle/>
          <a:p>
            <a:r>
              <a:rPr lang="en-US" dirty="0"/>
              <a:t>Bias and Weight</a:t>
            </a:r>
          </a:p>
        </p:txBody>
      </p:sp>
    </p:spTree>
    <p:extLst>
      <p:ext uri="{BB962C8B-B14F-4D97-AF65-F5344CB8AC3E}">
        <p14:creationId xmlns:p14="http://schemas.microsoft.com/office/powerpoint/2010/main" val="36733598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D6B7759-8F04-BC47-B7BB-B9FB0153ABD1}"/>
              </a:ext>
            </a:extLst>
          </p:cNvPr>
          <p:cNvSpPr>
            <a:spLocks noGrp="1"/>
          </p:cNvSpPr>
          <p:nvPr>
            <p:ph idx="1"/>
          </p:nvPr>
        </p:nvSpPr>
        <p:spPr/>
        <p:txBody>
          <a:bodyPr/>
          <a:lstStyle/>
          <a:p>
            <a:r>
              <a:rPr lang="en-US" dirty="0"/>
              <a:t>Data inputted into the perception with starting weights and bias</a:t>
            </a:r>
          </a:p>
          <a:p>
            <a:r>
              <a:rPr lang="en-US" dirty="0"/>
              <a:t>Training data split into two sets for training and validation</a:t>
            </a:r>
          </a:p>
          <a:p>
            <a:r>
              <a:rPr lang="en-US" dirty="0"/>
              <a:t>Training data passes through layers</a:t>
            </a:r>
          </a:p>
          <a:p>
            <a:r>
              <a:rPr lang="en-US" dirty="0"/>
              <a:t>Proposed model is compared to validation set to get accuracy</a:t>
            </a:r>
          </a:p>
          <a:p>
            <a:r>
              <a:rPr lang="en-US" dirty="0"/>
              <a:t>Bias and weights slightly changed and training run again</a:t>
            </a:r>
          </a:p>
          <a:p>
            <a:r>
              <a:rPr lang="en-US" dirty="0"/>
              <a:t>Check if the new proposed model is more or less accurate than the prior one and adjust bias and weights again</a:t>
            </a:r>
          </a:p>
          <a:p>
            <a:r>
              <a:rPr lang="en-US" dirty="0"/>
              <a:t>Rinse and repeat</a:t>
            </a:r>
          </a:p>
          <a:p>
            <a:endParaRPr lang="en-US" dirty="0"/>
          </a:p>
          <a:p>
            <a:endParaRPr lang="en-US" dirty="0"/>
          </a:p>
          <a:p>
            <a:endParaRPr lang="en-US" dirty="0"/>
          </a:p>
        </p:txBody>
      </p:sp>
      <p:sp>
        <p:nvSpPr>
          <p:cNvPr id="3" name="Title 2">
            <a:extLst>
              <a:ext uri="{FF2B5EF4-FFF2-40B4-BE49-F238E27FC236}">
                <a16:creationId xmlns:a16="http://schemas.microsoft.com/office/drawing/2014/main" id="{D0F2CA34-EDA1-1B49-81B5-5312B063C8EF}"/>
              </a:ext>
            </a:extLst>
          </p:cNvPr>
          <p:cNvSpPr>
            <a:spLocks noGrp="1"/>
          </p:cNvSpPr>
          <p:nvPr>
            <p:ph type="title"/>
          </p:nvPr>
        </p:nvSpPr>
        <p:spPr/>
        <p:txBody>
          <a:bodyPr/>
          <a:lstStyle/>
          <a:p>
            <a:r>
              <a:rPr lang="en-US" dirty="0"/>
              <a:t>Steps in TensorFlow training</a:t>
            </a:r>
          </a:p>
        </p:txBody>
      </p:sp>
    </p:spTree>
    <p:extLst>
      <p:ext uri="{BB962C8B-B14F-4D97-AF65-F5344CB8AC3E}">
        <p14:creationId xmlns:p14="http://schemas.microsoft.com/office/powerpoint/2010/main" val="40755180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04CFD33-3E01-4441-AF99-AC571201F40C}"/>
              </a:ext>
            </a:extLst>
          </p:cNvPr>
          <p:cNvSpPr>
            <a:spLocks noGrp="1"/>
          </p:cNvSpPr>
          <p:nvPr>
            <p:ph idx="1"/>
          </p:nvPr>
        </p:nvSpPr>
        <p:spPr/>
        <p:txBody>
          <a:bodyPr/>
          <a:lstStyle/>
          <a:p>
            <a:r>
              <a:rPr lang="en-US" dirty="0"/>
              <a:t>Training – data that is used to train the perception</a:t>
            </a:r>
          </a:p>
          <a:p>
            <a:r>
              <a:rPr lang="en-US" dirty="0"/>
              <a:t>Validation – data that is used in training the perception to tell if the iteration is more accurate or less accurate than the prior iteration</a:t>
            </a:r>
          </a:p>
          <a:p>
            <a:r>
              <a:rPr lang="en-US" dirty="0"/>
              <a:t>Test – Data used after a model is trained to see how accurate it is</a:t>
            </a:r>
          </a:p>
          <a:p>
            <a:pPr lvl="1"/>
            <a:r>
              <a:rPr lang="en-US" dirty="0"/>
              <a:t>Test data should not be used in training or validating the model</a:t>
            </a:r>
          </a:p>
        </p:txBody>
      </p:sp>
      <p:sp>
        <p:nvSpPr>
          <p:cNvPr id="3" name="Title 2">
            <a:extLst>
              <a:ext uri="{FF2B5EF4-FFF2-40B4-BE49-F238E27FC236}">
                <a16:creationId xmlns:a16="http://schemas.microsoft.com/office/drawing/2014/main" id="{5AC37942-1B65-5047-9C5A-C0125A5D82D5}"/>
              </a:ext>
            </a:extLst>
          </p:cNvPr>
          <p:cNvSpPr>
            <a:spLocks noGrp="1"/>
          </p:cNvSpPr>
          <p:nvPr>
            <p:ph type="title"/>
          </p:nvPr>
        </p:nvSpPr>
        <p:spPr/>
        <p:txBody>
          <a:bodyPr/>
          <a:lstStyle/>
          <a:p>
            <a:r>
              <a:rPr lang="en-US" dirty="0"/>
              <a:t>Types of data	</a:t>
            </a:r>
          </a:p>
        </p:txBody>
      </p:sp>
    </p:spTree>
    <p:extLst>
      <p:ext uri="{BB962C8B-B14F-4D97-AF65-F5344CB8AC3E}">
        <p14:creationId xmlns:p14="http://schemas.microsoft.com/office/powerpoint/2010/main" val="13744827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0598BDA-E03D-FD43-BEAE-C5F5DA455235}"/>
              </a:ext>
            </a:extLst>
          </p:cNvPr>
          <p:cNvSpPr>
            <a:spLocks noGrp="1"/>
          </p:cNvSpPr>
          <p:nvPr>
            <p:ph idx="1"/>
          </p:nvPr>
        </p:nvSpPr>
        <p:spPr/>
        <p:txBody>
          <a:bodyPr/>
          <a:lstStyle/>
          <a:p>
            <a:r>
              <a:rPr lang="en-US" dirty="0"/>
              <a:t>Overfit – model very good at predicting training data but poor at predicting data outside of the training set</a:t>
            </a:r>
          </a:p>
          <a:p>
            <a:r>
              <a:rPr lang="en-US" dirty="0"/>
              <a:t>Underfit – model poor at predicting training data or data outside of the training set</a:t>
            </a:r>
          </a:p>
        </p:txBody>
      </p:sp>
      <p:sp>
        <p:nvSpPr>
          <p:cNvPr id="3" name="Title 2">
            <a:extLst>
              <a:ext uri="{FF2B5EF4-FFF2-40B4-BE49-F238E27FC236}">
                <a16:creationId xmlns:a16="http://schemas.microsoft.com/office/drawing/2014/main" id="{32D29A09-FB63-E543-AD03-939ABC595BF9}"/>
              </a:ext>
            </a:extLst>
          </p:cNvPr>
          <p:cNvSpPr>
            <a:spLocks noGrp="1"/>
          </p:cNvSpPr>
          <p:nvPr>
            <p:ph type="title"/>
          </p:nvPr>
        </p:nvSpPr>
        <p:spPr/>
        <p:txBody>
          <a:bodyPr/>
          <a:lstStyle/>
          <a:p>
            <a:r>
              <a:rPr lang="en-US" dirty="0"/>
              <a:t>Overfitting vs Underfitting</a:t>
            </a:r>
          </a:p>
        </p:txBody>
      </p:sp>
      <p:pic>
        <p:nvPicPr>
          <p:cNvPr id="4" name="Picture 3">
            <a:extLst>
              <a:ext uri="{FF2B5EF4-FFF2-40B4-BE49-F238E27FC236}">
                <a16:creationId xmlns:a16="http://schemas.microsoft.com/office/drawing/2014/main" id="{5AB81D31-4329-C04E-BD50-4E0B279CFCDD}"/>
              </a:ext>
            </a:extLst>
          </p:cNvPr>
          <p:cNvPicPr>
            <a:picLocks noChangeAspect="1"/>
          </p:cNvPicPr>
          <p:nvPr/>
        </p:nvPicPr>
        <p:blipFill>
          <a:blip r:embed="rId3"/>
          <a:stretch>
            <a:fillRect/>
          </a:stretch>
        </p:blipFill>
        <p:spPr>
          <a:xfrm>
            <a:off x="1556027" y="2796260"/>
            <a:ext cx="9079946" cy="3150515"/>
          </a:xfrm>
          <a:prstGeom prst="rect">
            <a:avLst/>
          </a:prstGeom>
        </p:spPr>
      </p:pic>
    </p:spTree>
    <p:extLst>
      <p:ext uri="{BB962C8B-B14F-4D97-AF65-F5344CB8AC3E}">
        <p14:creationId xmlns:p14="http://schemas.microsoft.com/office/powerpoint/2010/main" val="41349074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2B571EF-7FEF-564E-B805-F87A389573B6}"/>
              </a:ext>
            </a:extLst>
          </p:cNvPr>
          <p:cNvSpPr>
            <a:spLocks noGrp="1"/>
          </p:cNvSpPr>
          <p:nvPr>
            <p:ph idx="1"/>
          </p:nvPr>
        </p:nvSpPr>
        <p:spPr/>
        <p:txBody>
          <a:bodyPr/>
          <a:lstStyle/>
          <a:p>
            <a:r>
              <a:rPr lang="en-US" b="1" dirty="0"/>
              <a:t>model = </a:t>
            </a:r>
            <a:r>
              <a:rPr lang="en-US" b="1" dirty="0" err="1"/>
              <a:t>tf.keras.models.Sequential</a:t>
            </a:r>
            <a:r>
              <a:rPr lang="en-US" b="1" dirty="0"/>
              <a:t>()</a:t>
            </a:r>
          </a:p>
          <a:p>
            <a:endParaRPr lang="en-US" dirty="0"/>
          </a:p>
          <a:p>
            <a:r>
              <a:rPr lang="en-US" dirty="0"/>
              <a:t>A sequential model is the simplest type that runs layers one after another</a:t>
            </a:r>
          </a:p>
          <a:p>
            <a:r>
              <a:rPr lang="en-US" dirty="0"/>
              <a:t>A sequential model needs at least one layer</a:t>
            </a:r>
          </a:p>
        </p:txBody>
      </p:sp>
      <p:sp>
        <p:nvSpPr>
          <p:cNvPr id="3" name="Title 2">
            <a:extLst>
              <a:ext uri="{FF2B5EF4-FFF2-40B4-BE49-F238E27FC236}">
                <a16:creationId xmlns:a16="http://schemas.microsoft.com/office/drawing/2014/main" id="{1714BFAE-2230-6749-B8F0-C84C0C671878}"/>
              </a:ext>
            </a:extLst>
          </p:cNvPr>
          <p:cNvSpPr>
            <a:spLocks noGrp="1"/>
          </p:cNvSpPr>
          <p:nvPr>
            <p:ph type="title"/>
          </p:nvPr>
        </p:nvSpPr>
        <p:spPr/>
        <p:txBody>
          <a:bodyPr/>
          <a:lstStyle/>
          <a:p>
            <a:r>
              <a:rPr lang="en-US" dirty="0"/>
              <a:t>Setting up the perception</a:t>
            </a:r>
          </a:p>
        </p:txBody>
      </p:sp>
    </p:spTree>
    <p:extLst>
      <p:ext uri="{BB962C8B-B14F-4D97-AF65-F5344CB8AC3E}">
        <p14:creationId xmlns:p14="http://schemas.microsoft.com/office/powerpoint/2010/main" val="38344134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C8D1473-56A6-B44C-A127-072D24F1E19E}"/>
              </a:ext>
            </a:extLst>
          </p:cNvPr>
          <p:cNvSpPr>
            <a:spLocks noGrp="1"/>
          </p:cNvSpPr>
          <p:nvPr>
            <p:ph idx="1"/>
          </p:nvPr>
        </p:nvSpPr>
        <p:spPr/>
        <p:txBody>
          <a:bodyPr/>
          <a:lstStyle/>
          <a:p>
            <a:r>
              <a:rPr lang="en-US" b="1" dirty="0" err="1"/>
              <a:t>model.add</a:t>
            </a:r>
            <a:r>
              <a:rPr lang="en-US" b="1" dirty="0"/>
              <a:t>(</a:t>
            </a:r>
            <a:r>
              <a:rPr lang="en-US" b="1" dirty="0" err="1"/>
              <a:t>keras.Dense</a:t>
            </a:r>
            <a:r>
              <a:rPr lang="en-US" b="1" dirty="0"/>
              <a:t>({number of result classes}, </a:t>
            </a:r>
            <a:r>
              <a:rPr lang="en-US" b="1" dirty="0" err="1"/>
              <a:t>input_shape</a:t>
            </a:r>
            <a:r>
              <a:rPr lang="en-US" b="1" dirty="0"/>
              <a:t>={shape of tensor}, </a:t>
            </a:r>
            <a:r>
              <a:rPr lang="en-US" b="1" dirty="0" err="1"/>
              <a:t>kernel_initializer</a:t>
            </a:r>
            <a:r>
              <a:rPr lang="en-US" b="1" dirty="0"/>
              <a:t>={how weights should be initialized}, name={unique name of layer}, activation={activation types})</a:t>
            </a:r>
          </a:p>
          <a:p>
            <a:endParaRPr lang="en-US" dirty="0"/>
          </a:p>
          <a:p>
            <a:r>
              <a:rPr lang="en-US" dirty="0"/>
              <a:t>Number of result classes is the number of possible results. If we are trying to predict the day of the week something happens, this would have a value of 7.</a:t>
            </a:r>
          </a:p>
          <a:p>
            <a:r>
              <a:rPr lang="en-US" dirty="0"/>
              <a:t>Activation types specify the shape of the output of the layer</a:t>
            </a:r>
          </a:p>
          <a:p>
            <a:pPr lvl="1"/>
            <a:r>
              <a:rPr lang="en-US" b="1" dirty="0" err="1"/>
              <a:t>Softmax</a:t>
            </a:r>
            <a:r>
              <a:rPr lang="en-US" dirty="0"/>
              <a:t> is an activation type typically used in the output layer to “squash” values from the preceding layer to 0 or 1. That is to say, if there are three target classes, two of them should exit this layer as 0 (not it) and one as a value of 1 (I think it is this).</a:t>
            </a:r>
          </a:p>
        </p:txBody>
      </p:sp>
      <p:sp>
        <p:nvSpPr>
          <p:cNvPr id="3" name="Title 2">
            <a:extLst>
              <a:ext uri="{FF2B5EF4-FFF2-40B4-BE49-F238E27FC236}">
                <a16:creationId xmlns:a16="http://schemas.microsoft.com/office/drawing/2014/main" id="{73EBF484-7A99-A849-A23A-98D6E47C1CBE}"/>
              </a:ext>
            </a:extLst>
          </p:cNvPr>
          <p:cNvSpPr>
            <a:spLocks noGrp="1"/>
          </p:cNvSpPr>
          <p:nvPr>
            <p:ph type="title"/>
          </p:nvPr>
        </p:nvSpPr>
        <p:spPr/>
        <p:txBody>
          <a:bodyPr/>
          <a:lstStyle/>
          <a:p>
            <a:r>
              <a:rPr lang="en-US" dirty="0"/>
              <a:t>Adding a layer</a:t>
            </a:r>
          </a:p>
        </p:txBody>
      </p:sp>
    </p:spTree>
    <p:extLst>
      <p:ext uri="{BB962C8B-B14F-4D97-AF65-F5344CB8AC3E}">
        <p14:creationId xmlns:p14="http://schemas.microsoft.com/office/powerpoint/2010/main" val="31214466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6A88A51-474D-A740-8D99-55AE49C3BFC9}"/>
              </a:ext>
            </a:extLst>
          </p:cNvPr>
          <p:cNvSpPr>
            <a:spLocks noGrp="1"/>
          </p:cNvSpPr>
          <p:nvPr>
            <p:ph idx="1"/>
          </p:nvPr>
        </p:nvSpPr>
        <p:spPr/>
        <p:txBody>
          <a:bodyPr/>
          <a:lstStyle/>
          <a:p>
            <a:r>
              <a:rPr lang="en-US" dirty="0"/>
              <a:t>Set using the </a:t>
            </a:r>
            <a:r>
              <a:rPr lang="en-US" dirty="0" err="1"/>
              <a:t>kernel_initializer</a:t>
            </a:r>
            <a:r>
              <a:rPr lang="en-US" dirty="0"/>
              <a:t> parameter</a:t>
            </a:r>
          </a:p>
          <a:p>
            <a:r>
              <a:rPr lang="en-US" dirty="0"/>
              <a:t>Some possible settings:</a:t>
            </a:r>
          </a:p>
          <a:p>
            <a:pPr lvl="1"/>
            <a:r>
              <a:rPr lang="en-US" b="1" dirty="0" err="1"/>
              <a:t>random_uniform</a:t>
            </a:r>
            <a:r>
              <a:rPr lang="en-US" b="1" dirty="0"/>
              <a:t> </a:t>
            </a:r>
            <a:r>
              <a:rPr lang="en-US" dirty="0"/>
              <a:t>– weights are initialized to uniformly random small values in the range -0.05 to 0.05</a:t>
            </a:r>
          </a:p>
          <a:p>
            <a:pPr lvl="1"/>
            <a:r>
              <a:rPr lang="en-US" b="1" dirty="0" err="1"/>
              <a:t>random_normal</a:t>
            </a:r>
            <a:r>
              <a:rPr lang="en-US" b="1" dirty="0"/>
              <a:t> </a:t>
            </a:r>
            <a:r>
              <a:rPr lang="en-US" dirty="0"/>
              <a:t>– Weights are initialized according to a Gaussian distribution (bell curve)</a:t>
            </a:r>
          </a:p>
          <a:p>
            <a:pPr lvl="1"/>
            <a:r>
              <a:rPr lang="en-US" b="1" dirty="0"/>
              <a:t>zero </a:t>
            </a:r>
            <a:r>
              <a:rPr lang="en-US" dirty="0"/>
              <a:t>– all weights are initialized to zero</a:t>
            </a:r>
          </a:p>
          <a:p>
            <a:pPr lvl="1"/>
            <a:endParaRPr lang="en-US" dirty="0"/>
          </a:p>
          <a:p>
            <a:r>
              <a:rPr lang="en-US" dirty="0"/>
              <a:t>How weights are initialized can have a dramatic impact on the initial accuracy of your model and how many iterations are needed to “dial it in”</a:t>
            </a:r>
          </a:p>
        </p:txBody>
      </p:sp>
      <p:sp>
        <p:nvSpPr>
          <p:cNvPr id="3" name="Title 2">
            <a:extLst>
              <a:ext uri="{FF2B5EF4-FFF2-40B4-BE49-F238E27FC236}">
                <a16:creationId xmlns:a16="http://schemas.microsoft.com/office/drawing/2014/main" id="{E4C66682-8FA5-1742-95AB-7A26A792E916}"/>
              </a:ext>
            </a:extLst>
          </p:cNvPr>
          <p:cNvSpPr>
            <a:spLocks noGrp="1"/>
          </p:cNvSpPr>
          <p:nvPr>
            <p:ph type="title"/>
          </p:nvPr>
        </p:nvSpPr>
        <p:spPr/>
        <p:txBody>
          <a:bodyPr/>
          <a:lstStyle/>
          <a:p>
            <a:r>
              <a:rPr lang="en-US" dirty="0"/>
              <a:t>What are some of the ways we can set the weights?</a:t>
            </a:r>
          </a:p>
        </p:txBody>
      </p:sp>
    </p:spTree>
    <p:extLst>
      <p:ext uri="{BB962C8B-B14F-4D97-AF65-F5344CB8AC3E}">
        <p14:creationId xmlns:p14="http://schemas.microsoft.com/office/powerpoint/2010/main" val="39779470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A9A4B29-57D6-CB4F-9719-56E8BEE8DCC8}"/>
              </a:ext>
            </a:extLst>
          </p:cNvPr>
          <p:cNvSpPr>
            <a:spLocks noGrp="1"/>
          </p:cNvSpPr>
          <p:nvPr>
            <p:ph idx="1"/>
          </p:nvPr>
        </p:nvSpPr>
        <p:spPr/>
        <p:txBody>
          <a:bodyPr/>
          <a:lstStyle/>
          <a:p>
            <a:r>
              <a:rPr lang="en-US" b="1" dirty="0" err="1"/>
              <a:t>model.compile</a:t>
            </a:r>
            <a:r>
              <a:rPr lang="en-US" b="1" dirty="0"/>
              <a:t>(optimizer={name of optimizer}, loss={type of loss}, metrics=[{metrics list}]</a:t>
            </a:r>
          </a:p>
          <a:p>
            <a:r>
              <a:rPr lang="en-US" b="1" dirty="0"/>
              <a:t>Optimizer</a:t>
            </a:r>
            <a:r>
              <a:rPr lang="en-US" dirty="0"/>
              <a:t> is the algorithm used to determine how update the weights after an iteration</a:t>
            </a:r>
          </a:p>
          <a:p>
            <a:r>
              <a:rPr lang="en-US" b="1" dirty="0"/>
              <a:t>Loss function </a:t>
            </a:r>
            <a:r>
              <a:rPr lang="en-US" dirty="0"/>
              <a:t>– determines how accurate the result is, used with the optimizer to adjust the weights</a:t>
            </a:r>
          </a:p>
          <a:p>
            <a:r>
              <a:rPr lang="en-US" b="1" dirty="0"/>
              <a:t>Metrics</a:t>
            </a:r>
            <a:r>
              <a:rPr lang="en-US" dirty="0"/>
              <a:t> – gives visible output on the accuracy of a given epoch, not used internally for training, instead to give information to the person setting up the perception.</a:t>
            </a:r>
          </a:p>
        </p:txBody>
      </p:sp>
      <p:sp>
        <p:nvSpPr>
          <p:cNvPr id="3" name="Title 2">
            <a:extLst>
              <a:ext uri="{FF2B5EF4-FFF2-40B4-BE49-F238E27FC236}">
                <a16:creationId xmlns:a16="http://schemas.microsoft.com/office/drawing/2014/main" id="{6FF0693B-B91C-3F42-B65D-F977C0688A49}"/>
              </a:ext>
            </a:extLst>
          </p:cNvPr>
          <p:cNvSpPr>
            <a:spLocks noGrp="1"/>
          </p:cNvSpPr>
          <p:nvPr>
            <p:ph type="title"/>
          </p:nvPr>
        </p:nvSpPr>
        <p:spPr/>
        <p:txBody>
          <a:bodyPr/>
          <a:lstStyle/>
          <a:p>
            <a:r>
              <a:rPr lang="en-US" dirty="0"/>
              <a:t>Compiling the Perception</a:t>
            </a:r>
          </a:p>
        </p:txBody>
      </p:sp>
    </p:spTree>
    <p:extLst>
      <p:ext uri="{BB962C8B-B14F-4D97-AF65-F5344CB8AC3E}">
        <p14:creationId xmlns:p14="http://schemas.microsoft.com/office/powerpoint/2010/main" val="7489341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0651732-0C5A-2B41-AEDA-6711E279D957}"/>
              </a:ext>
            </a:extLst>
          </p:cNvPr>
          <p:cNvSpPr>
            <a:spLocks noGrp="1"/>
          </p:cNvSpPr>
          <p:nvPr>
            <p:ph idx="1"/>
          </p:nvPr>
        </p:nvSpPr>
        <p:spPr/>
        <p:txBody>
          <a:bodyPr/>
          <a:lstStyle/>
          <a:p>
            <a:r>
              <a:rPr lang="en-US" b="1" dirty="0" err="1"/>
              <a:t>model.fit</a:t>
            </a:r>
            <a:r>
              <a:rPr lang="en-US" b="1" dirty="0"/>
              <a:t>(x training data, y training data, </a:t>
            </a:r>
            <a:r>
              <a:rPr lang="en-US" b="1" dirty="0" err="1"/>
              <a:t>batch_size</a:t>
            </a:r>
            <a:r>
              <a:rPr lang="en-US" b="1" dirty="0"/>
              <a:t>={size of batch}, epochs={number of epochs}, </a:t>
            </a:r>
            <a:r>
              <a:rPr lang="en-US" b="1" dirty="0" err="1"/>
              <a:t>valization_split</a:t>
            </a:r>
            <a:r>
              <a:rPr lang="en-US" b="1" dirty="0"/>
              <a:t>={percent of data used for validation}</a:t>
            </a:r>
          </a:p>
          <a:p>
            <a:endParaRPr lang="en-US" b="1" dirty="0"/>
          </a:p>
          <a:p>
            <a:r>
              <a:rPr lang="en-US" dirty="0"/>
              <a:t>The X training data are a set of inputs we would like our model to predict</a:t>
            </a:r>
          </a:p>
          <a:p>
            <a:r>
              <a:rPr lang="en-US" dirty="0"/>
              <a:t>The Y training data are the set of answers for what each of the items is the X training data is</a:t>
            </a:r>
          </a:p>
          <a:p>
            <a:endParaRPr lang="en-US" dirty="0"/>
          </a:p>
          <a:p>
            <a:r>
              <a:rPr lang="en-US" dirty="0"/>
              <a:t>The data input for training (fitting) will need to match the shape we specified in the input layer</a:t>
            </a:r>
          </a:p>
        </p:txBody>
      </p:sp>
      <p:sp>
        <p:nvSpPr>
          <p:cNvPr id="3" name="Title 2">
            <a:extLst>
              <a:ext uri="{FF2B5EF4-FFF2-40B4-BE49-F238E27FC236}">
                <a16:creationId xmlns:a16="http://schemas.microsoft.com/office/drawing/2014/main" id="{EB47823C-EB52-8A48-8CD8-4F27A5F682ED}"/>
              </a:ext>
            </a:extLst>
          </p:cNvPr>
          <p:cNvSpPr>
            <a:spLocks noGrp="1"/>
          </p:cNvSpPr>
          <p:nvPr>
            <p:ph type="title"/>
          </p:nvPr>
        </p:nvSpPr>
        <p:spPr/>
        <p:txBody>
          <a:bodyPr/>
          <a:lstStyle/>
          <a:p>
            <a:r>
              <a:rPr lang="en-US" dirty="0"/>
              <a:t>Running the perception to create the model</a:t>
            </a:r>
          </a:p>
        </p:txBody>
      </p:sp>
    </p:spTree>
    <p:extLst>
      <p:ext uri="{BB962C8B-B14F-4D97-AF65-F5344CB8AC3E}">
        <p14:creationId xmlns:p14="http://schemas.microsoft.com/office/powerpoint/2010/main" val="33334410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BF8307D-74D9-C444-814B-3F1E811C6A3E}"/>
              </a:ext>
            </a:extLst>
          </p:cNvPr>
          <p:cNvSpPr>
            <a:spLocks noGrp="1"/>
          </p:cNvSpPr>
          <p:nvPr>
            <p:ph idx="1"/>
          </p:nvPr>
        </p:nvSpPr>
        <p:spPr/>
        <p:txBody>
          <a:bodyPr anchor="ctr" anchorCtr="0"/>
          <a:lstStyle/>
          <a:p>
            <a:pPr marL="0" indent="0" algn="ctr">
              <a:buNone/>
            </a:pPr>
            <a:r>
              <a:rPr lang="en-US" dirty="0">
                <a:hlinkClick r:id="rId3"/>
              </a:rPr>
              <a:t>https://github.com/Magenic/MMLTensorflow</a:t>
            </a:r>
            <a:endParaRPr lang="en-US" dirty="0"/>
          </a:p>
          <a:p>
            <a:pPr marL="0" indent="0" algn="ctr">
              <a:buNone/>
            </a:pPr>
            <a:endParaRPr lang="en-US" dirty="0"/>
          </a:p>
          <a:p>
            <a:pPr marL="0" indent="0" algn="ctr">
              <a:buNone/>
            </a:pPr>
            <a:r>
              <a:rPr lang="en-US" dirty="0">
                <a:hlinkClick r:id="rId4"/>
              </a:rPr>
              <a:t>https://www.amazon.com/Deep-Learning-TensorFlow-Keras-Regression-ebook/dp/B082MBMFVF/ref=sr_1_4?dchild=1&amp;keywords=tensorflow+2.0&amp;qid=1587071084&amp;sr=8-4</a:t>
            </a:r>
            <a:endParaRPr lang="en-US" dirty="0"/>
          </a:p>
        </p:txBody>
      </p:sp>
    </p:spTree>
    <p:extLst>
      <p:ext uri="{BB962C8B-B14F-4D97-AF65-F5344CB8AC3E}">
        <p14:creationId xmlns:p14="http://schemas.microsoft.com/office/powerpoint/2010/main" val="2004852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D7BC1D9-B704-F54E-BE72-50DAAE5B7939}"/>
              </a:ext>
            </a:extLst>
          </p:cNvPr>
          <p:cNvSpPr>
            <a:spLocks noGrp="1"/>
          </p:cNvSpPr>
          <p:nvPr>
            <p:ph idx="1"/>
          </p:nvPr>
        </p:nvSpPr>
        <p:spPr/>
        <p:txBody>
          <a:bodyPr/>
          <a:lstStyle/>
          <a:p>
            <a:r>
              <a:rPr lang="en-US" b="1" dirty="0"/>
              <a:t>Batch Size </a:t>
            </a:r>
            <a:r>
              <a:rPr lang="en-US" dirty="0"/>
              <a:t>– The number of samples from the training dataset passed through the perception before the model is adjusted (weights and biases). In many cases the entire dataset cannot be processed at once</a:t>
            </a:r>
          </a:p>
          <a:p>
            <a:r>
              <a:rPr lang="en-US" b="1" dirty="0"/>
              <a:t>Epochs</a:t>
            </a:r>
            <a:r>
              <a:rPr lang="en-US" dirty="0"/>
              <a:t> – The number of times the entire dataset is processed. </a:t>
            </a:r>
          </a:p>
          <a:p>
            <a:r>
              <a:rPr lang="en-US" b="1" dirty="0"/>
              <a:t>Iterations</a:t>
            </a:r>
            <a:r>
              <a:rPr lang="en-US" dirty="0"/>
              <a:t> – The number of batches before an entire Epoch is reached</a:t>
            </a:r>
          </a:p>
          <a:p>
            <a:pPr marL="0" indent="0" algn="ctr">
              <a:buNone/>
            </a:pPr>
            <a:r>
              <a:rPr lang="en-US" i="1" dirty="0"/>
              <a:t>If we have 1000 data samples and the batch size is 250, there will be 4 iterations to an epoch</a:t>
            </a:r>
          </a:p>
          <a:p>
            <a:r>
              <a:rPr lang="en-US" dirty="0"/>
              <a:t>Based on the setup of your model structure, at some point it will not become materially more accurate</a:t>
            </a:r>
          </a:p>
          <a:p>
            <a:r>
              <a:rPr lang="en-US" dirty="0"/>
              <a:t>If this leads to a result you don’t think is accurate enough, the only recourse is to change the structure of your perception.</a:t>
            </a:r>
          </a:p>
        </p:txBody>
      </p:sp>
      <p:sp>
        <p:nvSpPr>
          <p:cNvPr id="3" name="Title 2">
            <a:extLst>
              <a:ext uri="{FF2B5EF4-FFF2-40B4-BE49-F238E27FC236}">
                <a16:creationId xmlns:a16="http://schemas.microsoft.com/office/drawing/2014/main" id="{2627BF6D-8E01-D543-8909-E2CBD6F606D5}"/>
              </a:ext>
            </a:extLst>
          </p:cNvPr>
          <p:cNvSpPr>
            <a:spLocks noGrp="1"/>
          </p:cNvSpPr>
          <p:nvPr>
            <p:ph type="title"/>
          </p:nvPr>
        </p:nvSpPr>
        <p:spPr/>
        <p:txBody>
          <a:bodyPr/>
          <a:lstStyle/>
          <a:p>
            <a:r>
              <a:rPr lang="en-US" dirty="0"/>
              <a:t>Some important concepts when running</a:t>
            </a:r>
          </a:p>
        </p:txBody>
      </p:sp>
    </p:spTree>
    <p:extLst>
      <p:ext uri="{BB962C8B-B14F-4D97-AF65-F5344CB8AC3E}">
        <p14:creationId xmlns:p14="http://schemas.microsoft.com/office/powerpoint/2010/main" val="35755134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8CC8F37-6DC4-A349-AFAA-1C57BBD4513B}"/>
              </a:ext>
            </a:extLst>
          </p:cNvPr>
          <p:cNvSpPr>
            <a:spLocks noGrp="1"/>
          </p:cNvSpPr>
          <p:nvPr>
            <p:ph idx="1"/>
          </p:nvPr>
        </p:nvSpPr>
        <p:spPr/>
        <p:txBody>
          <a:bodyPr/>
          <a:lstStyle/>
          <a:p>
            <a:r>
              <a:rPr lang="en-US" b="1" dirty="0" err="1"/>
              <a:t>test_loss</a:t>
            </a:r>
            <a:r>
              <a:rPr lang="en-US" b="1" dirty="0"/>
              <a:t>, </a:t>
            </a:r>
            <a:r>
              <a:rPr lang="en-US" b="1" dirty="0" err="1"/>
              <a:t>test_acc</a:t>
            </a:r>
            <a:r>
              <a:rPr lang="en-US" b="1" dirty="0"/>
              <a:t> = </a:t>
            </a:r>
            <a:r>
              <a:rPr lang="en-US" b="1" dirty="0" err="1"/>
              <a:t>model.evaluate</a:t>
            </a:r>
            <a:r>
              <a:rPr lang="en-US" b="1" dirty="0"/>
              <a:t>(x testing data, y testing data)</a:t>
            </a:r>
          </a:p>
          <a:p>
            <a:pPr marL="0" indent="0">
              <a:buNone/>
            </a:pPr>
            <a:endParaRPr lang="en-US" dirty="0"/>
          </a:p>
          <a:p>
            <a:pPr marL="0" indent="0">
              <a:buNone/>
            </a:pPr>
            <a:r>
              <a:rPr lang="en-US" dirty="0"/>
              <a:t>Will return an accuracy percent</a:t>
            </a:r>
          </a:p>
        </p:txBody>
      </p:sp>
      <p:sp>
        <p:nvSpPr>
          <p:cNvPr id="3" name="Title 2">
            <a:extLst>
              <a:ext uri="{FF2B5EF4-FFF2-40B4-BE49-F238E27FC236}">
                <a16:creationId xmlns:a16="http://schemas.microsoft.com/office/drawing/2014/main" id="{C8ADB3E3-7F39-8247-ABE3-E2A2EEE73BB5}"/>
              </a:ext>
            </a:extLst>
          </p:cNvPr>
          <p:cNvSpPr>
            <a:spLocks noGrp="1"/>
          </p:cNvSpPr>
          <p:nvPr>
            <p:ph type="title"/>
          </p:nvPr>
        </p:nvSpPr>
        <p:spPr/>
        <p:txBody>
          <a:bodyPr/>
          <a:lstStyle/>
          <a:p>
            <a:r>
              <a:rPr lang="en-US" dirty="0"/>
              <a:t>Testing the model</a:t>
            </a:r>
          </a:p>
        </p:txBody>
      </p:sp>
    </p:spTree>
    <p:extLst>
      <p:ext uri="{BB962C8B-B14F-4D97-AF65-F5344CB8AC3E}">
        <p14:creationId xmlns:p14="http://schemas.microsoft.com/office/powerpoint/2010/main" val="32320121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A085EAF-08A9-D147-A340-DFA78B4A96D4}"/>
              </a:ext>
            </a:extLst>
          </p:cNvPr>
          <p:cNvSpPr>
            <a:spLocks noGrp="1"/>
          </p:cNvSpPr>
          <p:nvPr>
            <p:ph idx="1"/>
          </p:nvPr>
        </p:nvSpPr>
        <p:spPr/>
        <p:txBody>
          <a:bodyPr/>
          <a:lstStyle/>
          <a:p>
            <a:endParaRPr lang="en-US"/>
          </a:p>
        </p:txBody>
      </p:sp>
      <p:sp>
        <p:nvSpPr>
          <p:cNvPr id="3" name="Title 2">
            <a:extLst>
              <a:ext uri="{FF2B5EF4-FFF2-40B4-BE49-F238E27FC236}">
                <a16:creationId xmlns:a16="http://schemas.microsoft.com/office/drawing/2014/main" id="{C065DADB-BD32-BE4B-94A1-99D790ED8A2B}"/>
              </a:ext>
            </a:extLst>
          </p:cNvPr>
          <p:cNvSpPr>
            <a:spLocks noGrp="1"/>
          </p:cNvSpPr>
          <p:nvPr>
            <p:ph type="title"/>
          </p:nvPr>
        </p:nvSpPr>
        <p:spPr/>
        <p:txBody>
          <a:bodyPr/>
          <a:lstStyle/>
          <a:p>
            <a:r>
              <a:rPr lang="en-US" dirty="0"/>
              <a:t>Demo – homework perception</a:t>
            </a:r>
          </a:p>
        </p:txBody>
      </p:sp>
    </p:spTree>
    <p:extLst>
      <p:ext uri="{BB962C8B-B14F-4D97-AF65-F5344CB8AC3E}">
        <p14:creationId xmlns:p14="http://schemas.microsoft.com/office/powerpoint/2010/main" val="9890125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C477145-6662-8147-9CC9-822B3280FF0D}"/>
              </a:ext>
            </a:extLst>
          </p:cNvPr>
          <p:cNvSpPr>
            <a:spLocks noGrp="1"/>
          </p:cNvSpPr>
          <p:nvPr>
            <p:ph idx="1"/>
          </p:nvPr>
        </p:nvSpPr>
        <p:spPr/>
        <p:txBody>
          <a:bodyPr/>
          <a:lstStyle/>
          <a:p>
            <a:r>
              <a:rPr lang="en-US" dirty="0">
                <a:hlinkClick r:id="rId2"/>
              </a:rPr>
              <a:t>https://towardsdatascience.com/epoch-vs-iterations-vs-batch-size-4dfb9c7ce9c9</a:t>
            </a:r>
            <a:endParaRPr lang="en-US" dirty="0"/>
          </a:p>
          <a:p>
            <a:r>
              <a:rPr lang="en-US" dirty="0"/>
              <a:t>Book pages 5-20</a:t>
            </a:r>
          </a:p>
          <a:p>
            <a:endParaRPr lang="en-US" dirty="0"/>
          </a:p>
          <a:p>
            <a:r>
              <a:rPr lang="en-US" dirty="0"/>
              <a:t>Create perception given in example in the readings</a:t>
            </a:r>
          </a:p>
          <a:p>
            <a:endParaRPr lang="en-US" dirty="0"/>
          </a:p>
        </p:txBody>
      </p:sp>
      <p:sp>
        <p:nvSpPr>
          <p:cNvPr id="3" name="Title 2">
            <a:extLst>
              <a:ext uri="{FF2B5EF4-FFF2-40B4-BE49-F238E27FC236}">
                <a16:creationId xmlns:a16="http://schemas.microsoft.com/office/drawing/2014/main" id="{934B4579-82D0-4845-952F-27348A280FF2}"/>
              </a:ext>
            </a:extLst>
          </p:cNvPr>
          <p:cNvSpPr>
            <a:spLocks noGrp="1"/>
          </p:cNvSpPr>
          <p:nvPr>
            <p:ph type="title"/>
          </p:nvPr>
        </p:nvSpPr>
        <p:spPr/>
        <p:txBody>
          <a:bodyPr/>
          <a:lstStyle/>
          <a:p>
            <a:r>
              <a:rPr lang="en-US" dirty="0"/>
              <a:t>Homework reading</a:t>
            </a:r>
          </a:p>
        </p:txBody>
      </p:sp>
    </p:spTree>
    <p:extLst>
      <p:ext uri="{BB962C8B-B14F-4D97-AF65-F5344CB8AC3E}">
        <p14:creationId xmlns:p14="http://schemas.microsoft.com/office/powerpoint/2010/main" val="33504037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6D7A72-3239-5742-844A-0446DAEC660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B53C791-741A-D840-B1AE-33245AF3112C}"/>
              </a:ext>
            </a:extLst>
          </p:cNvPr>
          <p:cNvSpPr>
            <a:spLocks noGrp="1"/>
          </p:cNvSpPr>
          <p:nvPr>
            <p:ph idx="1"/>
          </p:nvPr>
        </p:nvSpPr>
        <p:spPr/>
        <p:txBody>
          <a:bodyPr/>
          <a:lstStyle/>
          <a:p>
            <a:r>
              <a:rPr lang="en-US" dirty="0"/>
              <a:t>Q &amp; A</a:t>
            </a:r>
          </a:p>
          <a:p>
            <a:endParaRPr lang="en-US" dirty="0"/>
          </a:p>
          <a:p>
            <a:r>
              <a:rPr lang="en-US" dirty="0"/>
              <a:t>New week – optimizing </a:t>
            </a:r>
            <a:r>
              <a:rPr lang="en-US"/>
              <a:t>our model</a:t>
            </a:r>
            <a:endParaRPr lang="en-US" dirty="0"/>
          </a:p>
        </p:txBody>
      </p:sp>
    </p:spTree>
    <p:extLst>
      <p:ext uri="{BB962C8B-B14F-4D97-AF65-F5344CB8AC3E}">
        <p14:creationId xmlns:p14="http://schemas.microsoft.com/office/powerpoint/2010/main" val="14932336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E60D559-0326-7442-B642-A844C705E645}"/>
              </a:ext>
            </a:extLst>
          </p:cNvPr>
          <p:cNvSpPr>
            <a:spLocks noGrp="1"/>
          </p:cNvSpPr>
          <p:nvPr>
            <p:ph type="title"/>
          </p:nvPr>
        </p:nvSpPr>
        <p:spPr/>
        <p:txBody>
          <a:bodyPr/>
          <a:lstStyle/>
          <a:p>
            <a:r>
              <a:rPr lang="en-US" dirty="0"/>
              <a:t>Focus of Class – TensorFlow 2.0</a:t>
            </a:r>
          </a:p>
        </p:txBody>
      </p:sp>
      <p:pic>
        <p:nvPicPr>
          <p:cNvPr id="4" name="Picture 3">
            <a:extLst>
              <a:ext uri="{FF2B5EF4-FFF2-40B4-BE49-F238E27FC236}">
                <a16:creationId xmlns:a16="http://schemas.microsoft.com/office/drawing/2014/main" id="{8A06C8B3-9436-A24D-921F-99CD17D1D464}"/>
              </a:ext>
            </a:extLst>
          </p:cNvPr>
          <p:cNvPicPr>
            <a:picLocks noChangeAspect="1"/>
          </p:cNvPicPr>
          <p:nvPr/>
        </p:nvPicPr>
        <p:blipFill>
          <a:blip r:embed="rId2"/>
          <a:stretch>
            <a:fillRect/>
          </a:stretch>
        </p:blipFill>
        <p:spPr>
          <a:xfrm>
            <a:off x="565150" y="911225"/>
            <a:ext cx="4810845" cy="4810845"/>
          </a:xfrm>
          <a:prstGeom prst="rect">
            <a:avLst/>
          </a:prstGeom>
        </p:spPr>
      </p:pic>
      <p:pic>
        <p:nvPicPr>
          <p:cNvPr id="5" name="Picture 4">
            <a:extLst>
              <a:ext uri="{FF2B5EF4-FFF2-40B4-BE49-F238E27FC236}">
                <a16:creationId xmlns:a16="http://schemas.microsoft.com/office/drawing/2014/main" id="{69624888-86D5-B64F-8C24-B369B288DEA3}"/>
              </a:ext>
            </a:extLst>
          </p:cNvPr>
          <p:cNvPicPr>
            <a:picLocks noChangeAspect="1"/>
          </p:cNvPicPr>
          <p:nvPr/>
        </p:nvPicPr>
        <p:blipFill>
          <a:blip r:embed="rId3"/>
          <a:stretch>
            <a:fillRect/>
          </a:stretch>
        </p:blipFill>
        <p:spPr>
          <a:xfrm>
            <a:off x="6816007" y="928318"/>
            <a:ext cx="4876403" cy="4793752"/>
          </a:xfrm>
          <a:prstGeom prst="rect">
            <a:avLst/>
          </a:prstGeom>
        </p:spPr>
      </p:pic>
    </p:spTree>
    <p:extLst>
      <p:ext uri="{BB962C8B-B14F-4D97-AF65-F5344CB8AC3E}">
        <p14:creationId xmlns:p14="http://schemas.microsoft.com/office/powerpoint/2010/main" val="20278763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5D73047-7EB3-A14E-8E6F-27FD0813926C}"/>
              </a:ext>
            </a:extLst>
          </p:cNvPr>
          <p:cNvSpPr>
            <a:spLocks noGrp="1"/>
          </p:cNvSpPr>
          <p:nvPr>
            <p:ph type="title"/>
          </p:nvPr>
        </p:nvSpPr>
        <p:spPr/>
        <p:txBody>
          <a:bodyPr/>
          <a:lstStyle/>
          <a:p>
            <a:r>
              <a:rPr lang="en-US" dirty="0"/>
              <a:t>TensorFlow</a:t>
            </a:r>
          </a:p>
        </p:txBody>
      </p:sp>
      <p:sp>
        <p:nvSpPr>
          <p:cNvPr id="4" name="Rectangle 3">
            <a:extLst>
              <a:ext uri="{FF2B5EF4-FFF2-40B4-BE49-F238E27FC236}">
                <a16:creationId xmlns:a16="http://schemas.microsoft.com/office/drawing/2014/main" id="{784926DE-4AD4-C34F-8240-4A451B925D03}"/>
              </a:ext>
            </a:extLst>
          </p:cNvPr>
          <p:cNvSpPr/>
          <p:nvPr/>
        </p:nvSpPr>
        <p:spPr>
          <a:xfrm>
            <a:off x="484909" y="1205346"/>
            <a:ext cx="8021782" cy="5406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Created by Google</a:t>
            </a:r>
          </a:p>
        </p:txBody>
      </p:sp>
      <p:sp>
        <p:nvSpPr>
          <p:cNvPr id="6" name="Rectangle 5">
            <a:extLst>
              <a:ext uri="{FF2B5EF4-FFF2-40B4-BE49-F238E27FC236}">
                <a16:creationId xmlns:a16="http://schemas.microsoft.com/office/drawing/2014/main" id="{C0872913-4210-ED47-83D2-490361684D28}"/>
              </a:ext>
            </a:extLst>
          </p:cNvPr>
          <p:cNvSpPr/>
          <p:nvPr/>
        </p:nvSpPr>
        <p:spPr>
          <a:xfrm>
            <a:off x="484909" y="2008909"/>
            <a:ext cx="8021782" cy="5406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Specializes in Deep Learning</a:t>
            </a:r>
          </a:p>
        </p:txBody>
      </p:sp>
      <p:sp>
        <p:nvSpPr>
          <p:cNvPr id="7" name="Rectangle 6">
            <a:extLst>
              <a:ext uri="{FF2B5EF4-FFF2-40B4-BE49-F238E27FC236}">
                <a16:creationId xmlns:a16="http://schemas.microsoft.com/office/drawing/2014/main" id="{600590F6-2103-304E-B613-CFDB1DBEDFEE}"/>
              </a:ext>
            </a:extLst>
          </p:cNvPr>
          <p:cNvSpPr/>
          <p:nvPr/>
        </p:nvSpPr>
        <p:spPr>
          <a:xfrm>
            <a:off x="484909" y="2812472"/>
            <a:ext cx="8021782" cy="5406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Uses Python</a:t>
            </a:r>
          </a:p>
        </p:txBody>
      </p:sp>
      <p:sp>
        <p:nvSpPr>
          <p:cNvPr id="8" name="Rectangle 7">
            <a:extLst>
              <a:ext uri="{FF2B5EF4-FFF2-40B4-BE49-F238E27FC236}">
                <a16:creationId xmlns:a16="http://schemas.microsoft.com/office/drawing/2014/main" id="{E252A163-B1FE-B342-AE3C-BC864CBC2B24}"/>
              </a:ext>
            </a:extLst>
          </p:cNvPr>
          <p:cNvSpPr/>
          <p:nvPr/>
        </p:nvSpPr>
        <p:spPr>
          <a:xfrm>
            <a:off x="484909" y="3616325"/>
            <a:ext cx="8021782" cy="5406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Has a lightweight version, TensorFlow Lite for mobile/embedded systems</a:t>
            </a:r>
          </a:p>
        </p:txBody>
      </p:sp>
      <p:pic>
        <p:nvPicPr>
          <p:cNvPr id="9" name="Picture 8">
            <a:extLst>
              <a:ext uri="{FF2B5EF4-FFF2-40B4-BE49-F238E27FC236}">
                <a16:creationId xmlns:a16="http://schemas.microsoft.com/office/drawing/2014/main" id="{3F6FEC7A-9A6E-1545-A4CB-F6A3E5281C36}"/>
              </a:ext>
            </a:extLst>
          </p:cNvPr>
          <p:cNvPicPr>
            <a:picLocks noChangeAspect="1"/>
          </p:cNvPicPr>
          <p:nvPr/>
        </p:nvPicPr>
        <p:blipFill>
          <a:blip r:embed="rId2"/>
          <a:stretch>
            <a:fillRect/>
          </a:stretch>
        </p:blipFill>
        <p:spPr>
          <a:xfrm>
            <a:off x="9052214" y="1123372"/>
            <a:ext cx="3009900" cy="1689100"/>
          </a:xfrm>
          <a:prstGeom prst="rect">
            <a:avLst/>
          </a:prstGeom>
        </p:spPr>
      </p:pic>
      <p:sp>
        <p:nvSpPr>
          <p:cNvPr id="10" name="Rectangle 9">
            <a:extLst>
              <a:ext uri="{FF2B5EF4-FFF2-40B4-BE49-F238E27FC236}">
                <a16:creationId xmlns:a16="http://schemas.microsoft.com/office/drawing/2014/main" id="{9D6A3BE2-04EB-6F4D-98E0-B27E8337A274}"/>
              </a:ext>
            </a:extLst>
          </p:cNvPr>
          <p:cNvSpPr/>
          <p:nvPr/>
        </p:nvSpPr>
        <p:spPr>
          <a:xfrm>
            <a:off x="484909" y="4420178"/>
            <a:ext cx="8021782" cy="5406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Tries to handle some of the complexity of creating neural networks</a:t>
            </a:r>
          </a:p>
        </p:txBody>
      </p:sp>
      <p:sp>
        <p:nvSpPr>
          <p:cNvPr id="11" name="Rectangle 10">
            <a:extLst>
              <a:ext uri="{FF2B5EF4-FFF2-40B4-BE49-F238E27FC236}">
                <a16:creationId xmlns:a16="http://schemas.microsoft.com/office/drawing/2014/main" id="{70CDB2B0-8318-AE4A-91A2-F49AE80DFB5C}"/>
              </a:ext>
            </a:extLst>
          </p:cNvPr>
          <p:cNvSpPr/>
          <p:nvPr/>
        </p:nvSpPr>
        <p:spPr>
          <a:xfrm>
            <a:off x="484909" y="5224031"/>
            <a:ext cx="8021782" cy="5406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Works well with huge amounts of data: training and evaluation can be scaled</a:t>
            </a:r>
          </a:p>
        </p:txBody>
      </p:sp>
    </p:spTree>
    <p:extLst>
      <p:ext uri="{BB962C8B-B14F-4D97-AF65-F5344CB8AC3E}">
        <p14:creationId xmlns:p14="http://schemas.microsoft.com/office/powerpoint/2010/main" val="26658742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1385D2D-A0D5-0B48-8CB4-8D7AE4D4D76E}"/>
              </a:ext>
            </a:extLst>
          </p:cNvPr>
          <p:cNvSpPr>
            <a:spLocks noGrp="1"/>
          </p:cNvSpPr>
          <p:nvPr>
            <p:ph idx="1"/>
          </p:nvPr>
        </p:nvSpPr>
        <p:spPr/>
        <p:txBody>
          <a:bodyPr/>
          <a:lstStyle/>
          <a:p>
            <a:r>
              <a:rPr lang="en-US" dirty="0"/>
              <a:t>Do lab 1 on in labs folder</a:t>
            </a:r>
          </a:p>
        </p:txBody>
      </p:sp>
      <p:sp>
        <p:nvSpPr>
          <p:cNvPr id="3" name="Title 2">
            <a:extLst>
              <a:ext uri="{FF2B5EF4-FFF2-40B4-BE49-F238E27FC236}">
                <a16:creationId xmlns:a16="http://schemas.microsoft.com/office/drawing/2014/main" id="{965D45CD-095E-3447-89F6-84C8C4024731}"/>
              </a:ext>
            </a:extLst>
          </p:cNvPr>
          <p:cNvSpPr>
            <a:spLocks noGrp="1"/>
          </p:cNvSpPr>
          <p:nvPr>
            <p:ph type="title"/>
          </p:nvPr>
        </p:nvSpPr>
        <p:spPr/>
        <p:txBody>
          <a:bodyPr/>
          <a:lstStyle/>
          <a:p>
            <a:r>
              <a:rPr lang="en-US" dirty="0"/>
              <a:t>Lab 1 – Setting up </a:t>
            </a:r>
            <a:r>
              <a:rPr lang="en-US" dirty="0" err="1"/>
              <a:t>Tensorflow</a:t>
            </a:r>
            <a:r>
              <a:rPr lang="en-US" dirty="0"/>
              <a:t> for use in Docker</a:t>
            </a:r>
          </a:p>
        </p:txBody>
      </p:sp>
    </p:spTree>
    <p:extLst>
      <p:ext uri="{BB962C8B-B14F-4D97-AF65-F5344CB8AC3E}">
        <p14:creationId xmlns:p14="http://schemas.microsoft.com/office/powerpoint/2010/main" val="15826417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3C2A861-E90D-E74D-91FF-A06641BC371B}"/>
              </a:ext>
            </a:extLst>
          </p:cNvPr>
          <p:cNvSpPr>
            <a:spLocks noGrp="1"/>
          </p:cNvSpPr>
          <p:nvPr>
            <p:ph idx="1"/>
          </p:nvPr>
        </p:nvSpPr>
        <p:spPr/>
        <p:txBody>
          <a:bodyPr/>
          <a:lstStyle/>
          <a:p>
            <a:r>
              <a:rPr lang="en-US" b="1" dirty="0"/>
              <a:t>Neural Network </a:t>
            </a:r>
            <a:r>
              <a:rPr lang="en-US" dirty="0"/>
              <a:t>– machine learning using neurons and layers to mimic the human brain’s operation</a:t>
            </a:r>
          </a:p>
          <a:p>
            <a:r>
              <a:rPr lang="en-US" b="1" dirty="0"/>
              <a:t>Perception</a:t>
            </a:r>
            <a:r>
              <a:rPr lang="en-US" dirty="0"/>
              <a:t> – a single algorithm to answer a yes/no question, 0 or 1 but not maybe</a:t>
            </a:r>
          </a:p>
          <a:p>
            <a:r>
              <a:rPr lang="en-US" b="1" dirty="0"/>
              <a:t>Hyperplane</a:t>
            </a:r>
            <a:r>
              <a:rPr lang="en-US" dirty="0"/>
              <a:t> – a boundary between items that are yes/no</a:t>
            </a:r>
          </a:p>
          <a:p>
            <a:endParaRPr lang="en-US" dirty="0"/>
          </a:p>
        </p:txBody>
      </p:sp>
      <p:sp>
        <p:nvSpPr>
          <p:cNvPr id="3" name="Title 2">
            <a:extLst>
              <a:ext uri="{FF2B5EF4-FFF2-40B4-BE49-F238E27FC236}">
                <a16:creationId xmlns:a16="http://schemas.microsoft.com/office/drawing/2014/main" id="{302DC873-3CEC-574E-AC51-A29407D2FB39}"/>
              </a:ext>
            </a:extLst>
          </p:cNvPr>
          <p:cNvSpPr>
            <a:spLocks noGrp="1"/>
          </p:cNvSpPr>
          <p:nvPr>
            <p:ph type="title"/>
          </p:nvPr>
        </p:nvSpPr>
        <p:spPr/>
        <p:txBody>
          <a:bodyPr/>
          <a:lstStyle/>
          <a:p>
            <a:r>
              <a:rPr lang="en-US" dirty="0"/>
              <a:t>Some Starting Terms</a:t>
            </a:r>
          </a:p>
        </p:txBody>
      </p:sp>
      <p:pic>
        <p:nvPicPr>
          <p:cNvPr id="4" name="Picture 3">
            <a:extLst>
              <a:ext uri="{FF2B5EF4-FFF2-40B4-BE49-F238E27FC236}">
                <a16:creationId xmlns:a16="http://schemas.microsoft.com/office/drawing/2014/main" id="{7215F738-94EB-CF43-8FC5-FD8DC8311C8F}"/>
              </a:ext>
            </a:extLst>
          </p:cNvPr>
          <p:cNvPicPr>
            <a:picLocks noChangeAspect="1"/>
          </p:cNvPicPr>
          <p:nvPr/>
        </p:nvPicPr>
        <p:blipFill>
          <a:blip r:embed="rId2"/>
          <a:stretch>
            <a:fillRect/>
          </a:stretch>
        </p:blipFill>
        <p:spPr>
          <a:xfrm>
            <a:off x="586154" y="3215640"/>
            <a:ext cx="3162886" cy="2524760"/>
          </a:xfrm>
          <a:prstGeom prst="rect">
            <a:avLst/>
          </a:prstGeom>
        </p:spPr>
      </p:pic>
    </p:spTree>
    <p:extLst>
      <p:ext uri="{BB962C8B-B14F-4D97-AF65-F5344CB8AC3E}">
        <p14:creationId xmlns:p14="http://schemas.microsoft.com/office/powerpoint/2010/main" val="36860230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305D292-9AFE-EA40-A716-FBBF9E0C08AA}"/>
              </a:ext>
            </a:extLst>
          </p:cNvPr>
          <p:cNvSpPr/>
          <p:nvPr/>
        </p:nvSpPr>
        <p:spPr>
          <a:xfrm>
            <a:off x="3642059" y="1985822"/>
            <a:ext cx="4836923" cy="3916214"/>
          </a:xfrm>
          <a:prstGeom prst="rect">
            <a:avLst/>
          </a:prstGeom>
          <a:solidFill>
            <a:schemeClr val="tx2">
              <a:lumMod val="60000"/>
              <a:lumOff val="40000"/>
              <a:alpha val="7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529F0ECE-EB2A-0248-B35D-38289ADFC0FF}"/>
              </a:ext>
            </a:extLst>
          </p:cNvPr>
          <p:cNvSpPr>
            <a:spLocks noGrp="1"/>
          </p:cNvSpPr>
          <p:nvPr>
            <p:ph type="title"/>
          </p:nvPr>
        </p:nvSpPr>
        <p:spPr/>
        <p:txBody>
          <a:bodyPr/>
          <a:lstStyle/>
          <a:p>
            <a:r>
              <a:rPr lang="en-US" dirty="0"/>
              <a:t>An Introduction to Neural Networks</a:t>
            </a:r>
          </a:p>
        </p:txBody>
      </p:sp>
      <p:sp>
        <p:nvSpPr>
          <p:cNvPr id="4" name="TextBox 3">
            <a:extLst>
              <a:ext uri="{FF2B5EF4-FFF2-40B4-BE49-F238E27FC236}">
                <a16:creationId xmlns:a16="http://schemas.microsoft.com/office/drawing/2014/main" id="{35262813-9634-FF45-A917-DA4A5EAD4106}"/>
              </a:ext>
            </a:extLst>
          </p:cNvPr>
          <p:cNvSpPr txBox="1"/>
          <p:nvPr/>
        </p:nvSpPr>
        <p:spPr>
          <a:xfrm>
            <a:off x="3642059" y="1061027"/>
            <a:ext cx="4628575" cy="369332"/>
          </a:xfrm>
          <a:prstGeom prst="rect">
            <a:avLst/>
          </a:prstGeom>
          <a:noFill/>
        </p:spPr>
        <p:txBody>
          <a:bodyPr wrap="none" rtlCol="0">
            <a:spAutoFit/>
          </a:bodyPr>
          <a:lstStyle/>
          <a:p>
            <a:r>
              <a:rPr lang="en-US" dirty="0"/>
              <a:t>A sequential model of a </a:t>
            </a:r>
            <a:r>
              <a:rPr lang="en-US" b="1" dirty="0"/>
              <a:t>multi-layer perception</a:t>
            </a:r>
          </a:p>
        </p:txBody>
      </p:sp>
      <p:pic>
        <p:nvPicPr>
          <p:cNvPr id="5" name="Picture 4">
            <a:extLst>
              <a:ext uri="{FF2B5EF4-FFF2-40B4-BE49-F238E27FC236}">
                <a16:creationId xmlns:a16="http://schemas.microsoft.com/office/drawing/2014/main" id="{621218C8-E2BB-874C-8DBE-9BA06A7949E7}"/>
              </a:ext>
            </a:extLst>
          </p:cNvPr>
          <p:cNvPicPr>
            <a:picLocks noChangeAspect="1"/>
          </p:cNvPicPr>
          <p:nvPr/>
        </p:nvPicPr>
        <p:blipFill>
          <a:blip r:embed="rId2"/>
          <a:stretch>
            <a:fillRect/>
          </a:stretch>
        </p:blipFill>
        <p:spPr>
          <a:xfrm>
            <a:off x="785368" y="1994188"/>
            <a:ext cx="1579354" cy="1386322"/>
          </a:xfrm>
          <a:prstGeom prst="rect">
            <a:avLst/>
          </a:prstGeom>
        </p:spPr>
      </p:pic>
      <p:pic>
        <p:nvPicPr>
          <p:cNvPr id="6" name="Picture 5">
            <a:extLst>
              <a:ext uri="{FF2B5EF4-FFF2-40B4-BE49-F238E27FC236}">
                <a16:creationId xmlns:a16="http://schemas.microsoft.com/office/drawing/2014/main" id="{58F5327E-D178-3A46-9441-C22A619FEEAB}"/>
              </a:ext>
            </a:extLst>
          </p:cNvPr>
          <p:cNvPicPr>
            <a:picLocks noChangeAspect="1"/>
          </p:cNvPicPr>
          <p:nvPr/>
        </p:nvPicPr>
        <p:blipFill>
          <a:blip r:embed="rId3"/>
          <a:stretch>
            <a:fillRect/>
          </a:stretch>
        </p:blipFill>
        <p:spPr>
          <a:xfrm>
            <a:off x="785368" y="4510479"/>
            <a:ext cx="1579354" cy="1579354"/>
          </a:xfrm>
          <a:prstGeom prst="rect">
            <a:avLst/>
          </a:prstGeom>
        </p:spPr>
      </p:pic>
      <p:pic>
        <p:nvPicPr>
          <p:cNvPr id="7" name="Picture 6">
            <a:extLst>
              <a:ext uri="{FF2B5EF4-FFF2-40B4-BE49-F238E27FC236}">
                <a16:creationId xmlns:a16="http://schemas.microsoft.com/office/drawing/2014/main" id="{8256B6C7-D899-6A43-BDCA-7EE411081051}"/>
              </a:ext>
            </a:extLst>
          </p:cNvPr>
          <p:cNvPicPr>
            <a:picLocks noChangeAspect="1"/>
          </p:cNvPicPr>
          <p:nvPr/>
        </p:nvPicPr>
        <p:blipFill>
          <a:blip r:embed="rId4"/>
          <a:stretch>
            <a:fillRect/>
          </a:stretch>
        </p:blipFill>
        <p:spPr>
          <a:xfrm>
            <a:off x="785368" y="3380510"/>
            <a:ext cx="1786512" cy="1129969"/>
          </a:xfrm>
          <a:prstGeom prst="rect">
            <a:avLst/>
          </a:prstGeom>
        </p:spPr>
      </p:pic>
      <p:sp>
        <p:nvSpPr>
          <p:cNvPr id="8" name="TextBox 7">
            <a:extLst>
              <a:ext uri="{FF2B5EF4-FFF2-40B4-BE49-F238E27FC236}">
                <a16:creationId xmlns:a16="http://schemas.microsoft.com/office/drawing/2014/main" id="{11C7917D-0A35-B84D-90EE-B6C7627025B8}"/>
              </a:ext>
            </a:extLst>
          </p:cNvPr>
          <p:cNvSpPr txBox="1"/>
          <p:nvPr/>
        </p:nvSpPr>
        <p:spPr>
          <a:xfrm>
            <a:off x="785368" y="1616490"/>
            <a:ext cx="983673" cy="369332"/>
          </a:xfrm>
          <a:prstGeom prst="rect">
            <a:avLst/>
          </a:prstGeom>
          <a:noFill/>
        </p:spPr>
        <p:txBody>
          <a:bodyPr wrap="square" rtlCol="0">
            <a:spAutoFit/>
          </a:bodyPr>
          <a:lstStyle/>
          <a:p>
            <a:r>
              <a:rPr lang="en-US" dirty="0"/>
              <a:t>Data</a:t>
            </a:r>
          </a:p>
        </p:txBody>
      </p:sp>
      <p:pic>
        <p:nvPicPr>
          <p:cNvPr id="17" name="Picture 16">
            <a:extLst>
              <a:ext uri="{FF2B5EF4-FFF2-40B4-BE49-F238E27FC236}">
                <a16:creationId xmlns:a16="http://schemas.microsoft.com/office/drawing/2014/main" id="{E6C14328-0662-AD43-A5A4-7DE9AC3B29A9}"/>
              </a:ext>
            </a:extLst>
          </p:cNvPr>
          <p:cNvPicPr>
            <a:picLocks noChangeAspect="1"/>
          </p:cNvPicPr>
          <p:nvPr/>
        </p:nvPicPr>
        <p:blipFill>
          <a:blip r:embed="rId5"/>
          <a:stretch>
            <a:fillRect/>
          </a:stretch>
        </p:blipFill>
        <p:spPr>
          <a:xfrm>
            <a:off x="9699229" y="3843694"/>
            <a:ext cx="1928091" cy="1928091"/>
          </a:xfrm>
          <a:prstGeom prst="rect">
            <a:avLst/>
          </a:prstGeom>
        </p:spPr>
      </p:pic>
      <p:pic>
        <p:nvPicPr>
          <p:cNvPr id="18" name="Picture 17">
            <a:extLst>
              <a:ext uri="{FF2B5EF4-FFF2-40B4-BE49-F238E27FC236}">
                <a16:creationId xmlns:a16="http://schemas.microsoft.com/office/drawing/2014/main" id="{75989742-B848-2D48-A98A-ABEB359DE557}"/>
              </a:ext>
            </a:extLst>
          </p:cNvPr>
          <p:cNvPicPr>
            <a:picLocks noChangeAspect="1"/>
          </p:cNvPicPr>
          <p:nvPr/>
        </p:nvPicPr>
        <p:blipFill>
          <a:blip r:embed="rId6"/>
          <a:stretch>
            <a:fillRect/>
          </a:stretch>
        </p:blipFill>
        <p:spPr>
          <a:xfrm>
            <a:off x="9591199" y="2119201"/>
            <a:ext cx="1815433" cy="1724493"/>
          </a:xfrm>
          <a:prstGeom prst="rect">
            <a:avLst/>
          </a:prstGeom>
        </p:spPr>
      </p:pic>
      <p:sp>
        <p:nvSpPr>
          <p:cNvPr id="2" name="Rectangle 1">
            <a:extLst>
              <a:ext uri="{FF2B5EF4-FFF2-40B4-BE49-F238E27FC236}">
                <a16:creationId xmlns:a16="http://schemas.microsoft.com/office/drawing/2014/main" id="{B94903D7-AFC7-3A47-9C5A-AD0E4DA89855}"/>
              </a:ext>
            </a:extLst>
          </p:cNvPr>
          <p:cNvSpPr/>
          <p:nvPr/>
        </p:nvSpPr>
        <p:spPr>
          <a:xfrm>
            <a:off x="4197926" y="2156219"/>
            <a:ext cx="526473" cy="34825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dirty="0"/>
              <a:t>Layer 1</a:t>
            </a:r>
          </a:p>
        </p:txBody>
      </p:sp>
      <p:sp>
        <p:nvSpPr>
          <p:cNvPr id="20" name="Rectangle 19">
            <a:extLst>
              <a:ext uri="{FF2B5EF4-FFF2-40B4-BE49-F238E27FC236}">
                <a16:creationId xmlns:a16="http://schemas.microsoft.com/office/drawing/2014/main" id="{E06F54E6-B8C3-4D46-970F-CA81A7DF54C3}"/>
              </a:ext>
            </a:extLst>
          </p:cNvPr>
          <p:cNvSpPr/>
          <p:nvPr/>
        </p:nvSpPr>
        <p:spPr>
          <a:xfrm>
            <a:off x="5248249" y="2156217"/>
            <a:ext cx="526473" cy="34825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dirty="0"/>
              <a:t>Layer 2</a:t>
            </a:r>
          </a:p>
        </p:txBody>
      </p:sp>
      <p:sp>
        <p:nvSpPr>
          <p:cNvPr id="21" name="Rectangle 20">
            <a:extLst>
              <a:ext uri="{FF2B5EF4-FFF2-40B4-BE49-F238E27FC236}">
                <a16:creationId xmlns:a16="http://schemas.microsoft.com/office/drawing/2014/main" id="{C3E9B438-4E82-2348-9DE5-B75E56E5FFF9}"/>
              </a:ext>
            </a:extLst>
          </p:cNvPr>
          <p:cNvSpPr/>
          <p:nvPr/>
        </p:nvSpPr>
        <p:spPr>
          <a:xfrm>
            <a:off x="6346325" y="2156216"/>
            <a:ext cx="526473" cy="34825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dirty="0"/>
              <a:t>Layer 3</a:t>
            </a:r>
          </a:p>
        </p:txBody>
      </p:sp>
      <p:sp>
        <p:nvSpPr>
          <p:cNvPr id="22" name="Rectangle 21">
            <a:extLst>
              <a:ext uri="{FF2B5EF4-FFF2-40B4-BE49-F238E27FC236}">
                <a16:creationId xmlns:a16="http://schemas.microsoft.com/office/drawing/2014/main" id="{A45BF7AF-9290-A44F-BE87-67512A8BF087}"/>
              </a:ext>
            </a:extLst>
          </p:cNvPr>
          <p:cNvSpPr/>
          <p:nvPr/>
        </p:nvSpPr>
        <p:spPr>
          <a:xfrm>
            <a:off x="7442289" y="2156215"/>
            <a:ext cx="526473" cy="34825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dirty="0"/>
              <a:t>Layer n</a:t>
            </a:r>
          </a:p>
        </p:txBody>
      </p:sp>
      <p:cxnSp>
        <p:nvCxnSpPr>
          <p:cNvPr id="11" name="Straight Arrow Connector 10">
            <a:extLst>
              <a:ext uri="{FF2B5EF4-FFF2-40B4-BE49-F238E27FC236}">
                <a16:creationId xmlns:a16="http://schemas.microsoft.com/office/drawing/2014/main" id="{E5DD3AA3-1C5A-1E44-99A1-4FDF02CFBB1F}"/>
              </a:ext>
            </a:extLst>
          </p:cNvPr>
          <p:cNvCxnSpPr>
            <a:cxnSpLocks/>
            <a:stCxn id="2" idx="3"/>
            <a:endCxn id="20" idx="1"/>
          </p:cNvCxnSpPr>
          <p:nvPr/>
        </p:nvCxnSpPr>
        <p:spPr>
          <a:xfrm flipV="1">
            <a:off x="4724399" y="3897508"/>
            <a:ext cx="523850" cy="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55E47B34-2747-DE49-AB62-4DF209DAE1B0}"/>
              </a:ext>
            </a:extLst>
          </p:cNvPr>
          <p:cNvCxnSpPr>
            <a:cxnSpLocks/>
            <a:stCxn id="20" idx="3"/>
          </p:cNvCxnSpPr>
          <p:nvPr/>
        </p:nvCxnSpPr>
        <p:spPr>
          <a:xfrm flipV="1">
            <a:off x="5774722" y="3897505"/>
            <a:ext cx="542182" cy="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6CBADDC2-9028-B94B-B554-4F01631419BA}"/>
              </a:ext>
            </a:extLst>
          </p:cNvPr>
          <p:cNvCxnSpPr>
            <a:cxnSpLocks/>
          </p:cNvCxnSpPr>
          <p:nvPr/>
        </p:nvCxnSpPr>
        <p:spPr>
          <a:xfrm flipV="1">
            <a:off x="6886395" y="3897505"/>
            <a:ext cx="523850" cy="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694262B9-4C89-C745-B694-859C1A6CFD75}"/>
              </a:ext>
            </a:extLst>
          </p:cNvPr>
          <p:cNvSpPr txBox="1"/>
          <p:nvPr/>
        </p:nvSpPr>
        <p:spPr>
          <a:xfrm>
            <a:off x="2997918" y="1537920"/>
            <a:ext cx="1200008" cy="369332"/>
          </a:xfrm>
          <a:prstGeom prst="rect">
            <a:avLst/>
          </a:prstGeom>
          <a:noFill/>
        </p:spPr>
        <p:txBody>
          <a:bodyPr wrap="none" rtlCol="0">
            <a:spAutoFit/>
          </a:bodyPr>
          <a:lstStyle/>
          <a:p>
            <a:r>
              <a:rPr lang="en-US" dirty="0"/>
              <a:t>Input layer</a:t>
            </a:r>
          </a:p>
        </p:txBody>
      </p:sp>
      <p:sp>
        <p:nvSpPr>
          <p:cNvPr id="19" name="TextBox 18">
            <a:extLst>
              <a:ext uri="{FF2B5EF4-FFF2-40B4-BE49-F238E27FC236}">
                <a16:creationId xmlns:a16="http://schemas.microsoft.com/office/drawing/2014/main" id="{6B0FE064-F020-614F-910C-D0B6C5489F1D}"/>
              </a:ext>
            </a:extLst>
          </p:cNvPr>
          <p:cNvSpPr txBox="1"/>
          <p:nvPr/>
        </p:nvSpPr>
        <p:spPr>
          <a:xfrm>
            <a:off x="7410245" y="1537920"/>
            <a:ext cx="1360950" cy="369332"/>
          </a:xfrm>
          <a:prstGeom prst="rect">
            <a:avLst/>
          </a:prstGeom>
          <a:noFill/>
        </p:spPr>
        <p:txBody>
          <a:bodyPr wrap="none" rtlCol="0">
            <a:spAutoFit/>
          </a:bodyPr>
          <a:lstStyle/>
          <a:p>
            <a:r>
              <a:rPr lang="en-US" dirty="0"/>
              <a:t>Output layer</a:t>
            </a:r>
          </a:p>
        </p:txBody>
      </p:sp>
      <p:sp>
        <p:nvSpPr>
          <p:cNvPr id="24" name="TextBox 23">
            <a:extLst>
              <a:ext uri="{FF2B5EF4-FFF2-40B4-BE49-F238E27FC236}">
                <a16:creationId xmlns:a16="http://schemas.microsoft.com/office/drawing/2014/main" id="{AA6B408E-53DA-8547-AFD3-2123D35DCE45}"/>
              </a:ext>
            </a:extLst>
          </p:cNvPr>
          <p:cNvSpPr txBox="1"/>
          <p:nvPr/>
        </p:nvSpPr>
        <p:spPr>
          <a:xfrm>
            <a:off x="5342717" y="1537920"/>
            <a:ext cx="1506566" cy="369332"/>
          </a:xfrm>
          <a:prstGeom prst="rect">
            <a:avLst/>
          </a:prstGeom>
          <a:noFill/>
        </p:spPr>
        <p:txBody>
          <a:bodyPr wrap="none" rtlCol="0">
            <a:spAutoFit/>
          </a:bodyPr>
          <a:lstStyle/>
          <a:p>
            <a:r>
              <a:rPr lang="en-US" dirty="0"/>
              <a:t>Hidden layers</a:t>
            </a:r>
          </a:p>
        </p:txBody>
      </p:sp>
      <p:cxnSp>
        <p:nvCxnSpPr>
          <p:cNvPr id="13" name="Elbow Connector 12">
            <a:extLst>
              <a:ext uri="{FF2B5EF4-FFF2-40B4-BE49-F238E27FC236}">
                <a16:creationId xmlns:a16="http://schemas.microsoft.com/office/drawing/2014/main" id="{70E988E3-C8C9-9F4E-84A7-0D83E093082F}"/>
              </a:ext>
            </a:extLst>
          </p:cNvPr>
          <p:cNvCxnSpPr>
            <a:stCxn id="10" idx="2"/>
            <a:endCxn id="2" idx="1"/>
          </p:cNvCxnSpPr>
          <p:nvPr/>
        </p:nvCxnSpPr>
        <p:spPr>
          <a:xfrm rot="16200000" flipH="1">
            <a:off x="2902795" y="2602379"/>
            <a:ext cx="1990258" cy="600004"/>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Elbow Connector 14">
            <a:extLst>
              <a:ext uri="{FF2B5EF4-FFF2-40B4-BE49-F238E27FC236}">
                <a16:creationId xmlns:a16="http://schemas.microsoft.com/office/drawing/2014/main" id="{DC884AC5-BAD2-1446-BF31-1513396C62CA}"/>
              </a:ext>
            </a:extLst>
          </p:cNvPr>
          <p:cNvCxnSpPr>
            <a:stCxn id="19" idx="2"/>
            <a:endCxn id="22" idx="3"/>
          </p:cNvCxnSpPr>
          <p:nvPr/>
        </p:nvCxnSpPr>
        <p:spPr>
          <a:xfrm rot="5400000">
            <a:off x="7034614" y="2841400"/>
            <a:ext cx="1990254" cy="121958"/>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4487096C-253A-0D49-A973-C83D975549FF}"/>
              </a:ext>
            </a:extLst>
          </p:cNvPr>
          <p:cNvCxnSpPr>
            <a:stCxn id="24" idx="2"/>
            <a:endCxn id="20" idx="0"/>
          </p:cNvCxnSpPr>
          <p:nvPr/>
        </p:nvCxnSpPr>
        <p:spPr>
          <a:xfrm flipH="1">
            <a:off x="5511486" y="1907252"/>
            <a:ext cx="584514" cy="24896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32CEE9FE-12E5-8840-857B-06611AD18C5A}"/>
              </a:ext>
            </a:extLst>
          </p:cNvPr>
          <p:cNvCxnSpPr>
            <a:stCxn id="24" idx="2"/>
            <a:endCxn id="21" idx="0"/>
          </p:cNvCxnSpPr>
          <p:nvPr/>
        </p:nvCxnSpPr>
        <p:spPr>
          <a:xfrm>
            <a:off x="6096000" y="1907252"/>
            <a:ext cx="513562" cy="24896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658858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305D292-9AFE-EA40-A716-FBBF9E0C08AA}"/>
              </a:ext>
            </a:extLst>
          </p:cNvPr>
          <p:cNvSpPr/>
          <p:nvPr/>
        </p:nvSpPr>
        <p:spPr>
          <a:xfrm>
            <a:off x="3642059" y="1985822"/>
            <a:ext cx="4836923" cy="3916214"/>
          </a:xfrm>
          <a:prstGeom prst="rect">
            <a:avLst/>
          </a:prstGeom>
          <a:solidFill>
            <a:schemeClr val="tx2">
              <a:lumMod val="60000"/>
              <a:lumOff val="40000"/>
              <a:alpha val="7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529F0ECE-EB2A-0248-B35D-38289ADFC0FF}"/>
              </a:ext>
            </a:extLst>
          </p:cNvPr>
          <p:cNvSpPr>
            <a:spLocks noGrp="1"/>
          </p:cNvSpPr>
          <p:nvPr>
            <p:ph type="title"/>
          </p:nvPr>
        </p:nvSpPr>
        <p:spPr/>
        <p:txBody>
          <a:bodyPr/>
          <a:lstStyle/>
          <a:p>
            <a:r>
              <a:rPr lang="en-US" dirty="0"/>
              <a:t>An Introduction to Neural Networks</a:t>
            </a:r>
          </a:p>
        </p:txBody>
      </p:sp>
      <p:sp>
        <p:nvSpPr>
          <p:cNvPr id="4" name="TextBox 3">
            <a:extLst>
              <a:ext uri="{FF2B5EF4-FFF2-40B4-BE49-F238E27FC236}">
                <a16:creationId xmlns:a16="http://schemas.microsoft.com/office/drawing/2014/main" id="{35262813-9634-FF45-A917-DA4A5EAD4106}"/>
              </a:ext>
            </a:extLst>
          </p:cNvPr>
          <p:cNvSpPr txBox="1"/>
          <p:nvPr/>
        </p:nvSpPr>
        <p:spPr>
          <a:xfrm>
            <a:off x="3642059" y="1061027"/>
            <a:ext cx="5032916" cy="369332"/>
          </a:xfrm>
          <a:prstGeom prst="rect">
            <a:avLst/>
          </a:prstGeom>
          <a:noFill/>
        </p:spPr>
        <p:txBody>
          <a:bodyPr wrap="none" rtlCol="0">
            <a:spAutoFit/>
          </a:bodyPr>
          <a:lstStyle/>
          <a:p>
            <a:r>
              <a:rPr lang="en-US" dirty="0"/>
              <a:t>Traditional Binary Classification Machine Learning</a:t>
            </a:r>
          </a:p>
        </p:txBody>
      </p:sp>
      <p:pic>
        <p:nvPicPr>
          <p:cNvPr id="5" name="Picture 4">
            <a:extLst>
              <a:ext uri="{FF2B5EF4-FFF2-40B4-BE49-F238E27FC236}">
                <a16:creationId xmlns:a16="http://schemas.microsoft.com/office/drawing/2014/main" id="{621218C8-E2BB-874C-8DBE-9BA06A7949E7}"/>
              </a:ext>
            </a:extLst>
          </p:cNvPr>
          <p:cNvPicPr>
            <a:picLocks noChangeAspect="1"/>
          </p:cNvPicPr>
          <p:nvPr/>
        </p:nvPicPr>
        <p:blipFill>
          <a:blip r:embed="rId3"/>
          <a:stretch>
            <a:fillRect/>
          </a:stretch>
        </p:blipFill>
        <p:spPr>
          <a:xfrm>
            <a:off x="785368" y="1994188"/>
            <a:ext cx="1579354" cy="1386322"/>
          </a:xfrm>
          <a:prstGeom prst="rect">
            <a:avLst/>
          </a:prstGeom>
        </p:spPr>
      </p:pic>
      <p:pic>
        <p:nvPicPr>
          <p:cNvPr id="6" name="Picture 5">
            <a:extLst>
              <a:ext uri="{FF2B5EF4-FFF2-40B4-BE49-F238E27FC236}">
                <a16:creationId xmlns:a16="http://schemas.microsoft.com/office/drawing/2014/main" id="{58F5327E-D178-3A46-9441-C22A619FEEAB}"/>
              </a:ext>
            </a:extLst>
          </p:cNvPr>
          <p:cNvPicPr>
            <a:picLocks noChangeAspect="1"/>
          </p:cNvPicPr>
          <p:nvPr/>
        </p:nvPicPr>
        <p:blipFill>
          <a:blip r:embed="rId4"/>
          <a:stretch>
            <a:fillRect/>
          </a:stretch>
        </p:blipFill>
        <p:spPr>
          <a:xfrm>
            <a:off x="785368" y="4510479"/>
            <a:ext cx="1579354" cy="1579354"/>
          </a:xfrm>
          <a:prstGeom prst="rect">
            <a:avLst/>
          </a:prstGeom>
        </p:spPr>
      </p:pic>
      <p:pic>
        <p:nvPicPr>
          <p:cNvPr id="7" name="Picture 6">
            <a:extLst>
              <a:ext uri="{FF2B5EF4-FFF2-40B4-BE49-F238E27FC236}">
                <a16:creationId xmlns:a16="http://schemas.microsoft.com/office/drawing/2014/main" id="{8256B6C7-D899-6A43-BDCA-7EE411081051}"/>
              </a:ext>
            </a:extLst>
          </p:cNvPr>
          <p:cNvPicPr>
            <a:picLocks noChangeAspect="1"/>
          </p:cNvPicPr>
          <p:nvPr/>
        </p:nvPicPr>
        <p:blipFill>
          <a:blip r:embed="rId5"/>
          <a:stretch>
            <a:fillRect/>
          </a:stretch>
        </p:blipFill>
        <p:spPr>
          <a:xfrm>
            <a:off x="693928" y="3380510"/>
            <a:ext cx="1786512" cy="1129969"/>
          </a:xfrm>
          <a:prstGeom prst="rect">
            <a:avLst/>
          </a:prstGeom>
        </p:spPr>
      </p:pic>
      <p:sp>
        <p:nvSpPr>
          <p:cNvPr id="8" name="TextBox 7">
            <a:extLst>
              <a:ext uri="{FF2B5EF4-FFF2-40B4-BE49-F238E27FC236}">
                <a16:creationId xmlns:a16="http://schemas.microsoft.com/office/drawing/2014/main" id="{11C7917D-0A35-B84D-90EE-B6C7627025B8}"/>
              </a:ext>
            </a:extLst>
          </p:cNvPr>
          <p:cNvSpPr txBox="1"/>
          <p:nvPr/>
        </p:nvSpPr>
        <p:spPr>
          <a:xfrm>
            <a:off x="785368" y="1616490"/>
            <a:ext cx="983673" cy="369332"/>
          </a:xfrm>
          <a:prstGeom prst="rect">
            <a:avLst/>
          </a:prstGeom>
          <a:noFill/>
        </p:spPr>
        <p:txBody>
          <a:bodyPr wrap="square" rtlCol="0">
            <a:spAutoFit/>
          </a:bodyPr>
          <a:lstStyle/>
          <a:p>
            <a:r>
              <a:rPr lang="en-US" dirty="0"/>
              <a:t>Data</a:t>
            </a:r>
          </a:p>
        </p:txBody>
      </p:sp>
      <p:pic>
        <p:nvPicPr>
          <p:cNvPr id="17" name="Picture 16">
            <a:extLst>
              <a:ext uri="{FF2B5EF4-FFF2-40B4-BE49-F238E27FC236}">
                <a16:creationId xmlns:a16="http://schemas.microsoft.com/office/drawing/2014/main" id="{E6C14328-0662-AD43-A5A4-7DE9AC3B29A9}"/>
              </a:ext>
            </a:extLst>
          </p:cNvPr>
          <p:cNvPicPr>
            <a:picLocks noChangeAspect="1"/>
          </p:cNvPicPr>
          <p:nvPr/>
        </p:nvPicPr>
        <p:blipFill>
          <a:blip r:embed="rId6"/>
          <a:stretch>
            <a:fillRect/>
          </a:stretch>
        </p:blipFill>
        <p:spPr>
          <a:xfrm>
            <a:off x="9699229" y="3843694"/>
            <a:ext cx="1928091" cy="1928091"/>
          </a:xfrm>
          <a:prstGeom prst="rect">
            <a:avLst/>
          </a:prstGeom>
        </p:spPr>
      </p:pic>
      <p:pic>
        <p:nvPicPr>
          <p:cNvPr id="18" name="Picture 17">
            <a:extLst>
              <a:ext uri="{FF2B5EF4-FFF2-40B4-BE49-F238E27FC236}">
                <a16:creationId xmlns:a16="http://schemas.microsoft.com/office/drawing/2014/main" id="{75989742-B848-2D48-A98A-ABEB359DE557}"/>
              </a:ext>
            </a:extLst>
          </p:cNvPr>
          <p:cNvPicPr>
            <a:picLocks noChangeAspect="1"/>
          </p:cNvPicPr>
          <p:nvPr/>
        </p:nvPicPr>
        <p:blipFill>
          <a:blip r:embed="rId7"/>
          <a:stretch>
            <a:fillRect/>
          </a:stretch>
        </p:blipFill>
        <p:spPr>
          <a:xfrm>
            <a:off x="9591199" y="2119201"/>
            <a:ext cx="1815433" cy="1724493"/>
          </a:xfrm>
          <a:prstGeom prst="rect">
            <a:avLst/>
          </a:prstGeom>
        </p:spPr>
      </p:pic>
      <p:sp>
        <p:nvSpPr>
          <p:cNvPr id="2" name="Rectangle 1">
            <a:extLst>
              <a:ext uri="{FF2B5EF4-FFF2-40B4-BE49-F238E27FC236}">
                <a16:creationId xmlns:a16="http://schemas.microsoft.com/office/drawing/2014/main" id="{B94903D7-AFC7-3A47-9C5A-AD0E4DA89855}"/>
              </a:ext>
            </a:extLst>
          </p:cNvPr>
          <p:cNvSpPr/>
          <p:nvPr/>
        </p:nvSpPr>
        <p:spPr>
          <a:xfrm>
            <a:off x="4197926" y="2156219"/>
            <a:ext cx="526473" cy="34825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en-US" dirty="0"/>
          </a:p>
        </p:txBody>
      </p:sp>
      <p:sp>
        <p:nvSpPr>
          <p:cNvPr id="20" name="Rectangle 19">
            <a:extLst>
              <a:ext uri="{FF2B5EF4-FFF2-40B4-BE49-F238E27FC236}">
                <a16:creationId xmlns:a16="http://schemas.microsoft.com/office/drawing/2014/main" id="{E06F54E6-B8C3-4D46-970F-CA81A7DF54C3}"/>
              </a:ext>
            </a:extLst>
          </p:cNvPr>
          <p:cNvSpPr/>
          <p:nvPr/>
        </p:nvSpPr>
        <p:spPr>
          <a:xfrm>
            <a:off x="5248249" y="2156217"/>
            <a:ext cx="526473" cy="34825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en-US" dirty="0"/>
          </a:p>
        </p:txBody>
      </p:sp>
      <p:sp>
        <p:nvSpPr>
          <p:cNvPr id="21" name="Rectangle 20">
            <a:extLst>
              <a:ext uri="{FF2B5EF4-FFF2-40B4-BE49-F238E27FC236}">
                <a16:creationId xmlns:a16="http://schemas.microsoft.com/office/drawing/2014/main" id="{C3E9B438-4E82-2348-9DE5-B75E56E5FFF9}"/>
              </a:ext>
            </a:extLst>
          </p:cNvPr>
          <p:cNvSpPr/>
          <p:nvPr/>
        </p:nvSpPr>
        <p:spPr>
          <a:xfrm>
            <a:off x="6346325" y="2156216"/>
            <a:ext cx="526473" cy="34825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en-US" dirty="0"/>
          </a:p>
        </p:txBody>
      </p:sp>
      <p:sp>
        <p:nvSpPr>
          <p:cNvPr id="22" name="Rectangle 21">
            <a:extLst>
              <a:ext uri="{FF2B5EF4-FFF2-40B4-BE49-F238E27FC236}">
                <a16:creationId xmlns:a16="http://schemas.microsoft.com/office/drawing/2014/main" id="{A45BF7AF-9290-A44F-BE87-67512A8BF087}"/>
              </a:ext>
            </a:extLst>
          </p:cNvPr>
          <p:cNvSpPr/>
          <p:nvPr/>
        </p:nvSpPr>
        <p:spPr>
          <a:xfrm>
            <a:off x="7442289" y="2156215"/>
            <a:ext cx="526473" cy="34825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en-US" dirty="0"/>
          </a:p>
        </p:txBody>
      </p:sp>
      <p:sp>
        <p:nvSpPr>
          <p:cNvPr id="10" name="Rectangle 9">
            <a:extLst>
              <a:ext uri="{FF2B5EF4-FFF2-40B4-BE49-F238E27FC236}">
                <a16:creationId xmlns:a16="http://schemas.microsoft.com/office/drawing/2014/main" id="{14920147-70F4-2246-87C3-D3523141276B}"/>
              </a:ext>
            </a:extLst>
          </p:cNvPr>
          <p:cNvSpPr/>
          <p:nvPr/>
        </p:nvSpPr>
        <p:spPr>
          <a:xfrm>
            <a:off x="4324002" y="2515650"/>
            <a:ext cx="274320" cy="27432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B6C48467-9EA2-9541-BE01-C845E847F6D9}"/>
              </a:ext>
            </a:extLst>
          </p:cNvPr>
          <p:cNvSpPr/>
          <p:nvPr/>
        </p:nvSpPr>
        <p:spPr>
          <a:xfrm>
            <a:off x="4324002" y="3063366"/>
            <a:ext cx="274320" cy="27432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4A60CD12-C319-6F4D-A867-C29BBDA44639}"/>
              </a:ext>
            </a:extLst>
          </p:cNvPr>
          <p:cNvSpPr/>
          <p:nvPr/>
        </p:nvSpPr>
        <p:spPr>
          <a:xfrm>
            <a:off x="4324002" y="3611082"/>
            <a:ext cx="274320" cy="27432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6330280F-E862-DE48-BAD7-A2FD95955489}"/>
              </a:ext>
            </a:extLst>
          </p:cNvPr>
          <p:cNvSpPr/>
          <p:nvPr/>
        </p:nvSpPr>
        <p:spPr>
          <a:xfrm>
            <a:off x="4335261" y="4158798"/>
            <a:ext cx="274320" cy="27432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873B82A3-3A19-4C47-B711-3AA2E88D66DE}"/>
              </a:ext>
            </a:extLst>
          </p:cNvPr>
          <p:cNvSpPr/>
          <p:nvPr/>
        </p:nvSpPr>
        <p:spPr>
          <a:xfrm>
            <a:off x="4324002" y="4751812"/>
            <a:ext cx="274320" cy="27432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D2678841-F0BC-EA43-8E5E-5249BA2A0794}"/>
              </a:ext>
            </a:extLst>
          </p:cNvPr>
          <p:cNvSpPr/>
          <p:nvPr/>
        </p:nvSpPr>
        <p:spPr>
          <a:xfrm>
            <a:off x="5390331" y="2515650"/>
            <a:ext cx="274320" cy="274320"/>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ADA0473E-A724-0C4A-AAC8-DC20672A3EA5}"/>
              </a:ext>
            </a:extLst>
          </p:cNvPr>
          <p:cNvSpPr/>
          <p:nvPr/>
        </p:nvSpPr>
        <p:spPr>
          <a:xfrm>
            <a:off x="5374325" y="3063366"/>
            <a:ext cx="274320" cy="274320"/>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16E462B-700D-264B-AD0F-C7992AFBE840}"/>
              </a:ext>
            </a:extLst>
          </p:cNvPr>
          <p:cNvSpPr/>
          <p:nvPr/>
        </p:nvSpPr>
        <p:spPr>
          <a:xfrm>
            <a:off x="5390331" y="3611082"/>
            <a:ext cx="274320" cy="274320"/>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B2B82089-4637-104A-A2DF-F039DF27E8D4}"/>
              </a:ext>
            </a:extLst>
          </p:cNvPr>
          <p:cNvSpPr/>
          <p:nvPr/>
        </p:nvSpPr>
        <p:spPr>
          <a:xfrm>
            <a:off x="5374325" y="4158798"/>
            <a:ext cx="274320" cy="274320"/>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68C6E314-623D-B34C-B6D6-3B36DEDD0ED1}"/>
              </a:ext>
            </a:extLst>
          </p:cNvPr>
          <p:cNvSpPr/>
          <p:nvPr/>
        </p:nvSpPr>
        <p:spPr>
          <a:xfrm>
            <a:off x="5374325" y="4761638"/>
            <a:ext cx="274320" cy="274320"/>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8C8497D8-D835-5949-BD5C-B3C3C12EF624}"/>
              </a:ext>
            </a:extLst>
          </p:cNvPr>
          <p:cNvSpPr/>
          <p:nvPr/>
        </p:nvSpPr>
        <p:spPr>
          <a:xfrm>
            <a:off x="6464530" y="2529072"/>
            <a:ext cx="274320" cy="274320"/>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A58D4AF-07F0-8A48-B26C-27B0EF74D1D8}"/>
              </a:ext>
            </a:extLst>
          </p:cNvPr>
          <p:cNvSpPr/>
          <p:nvPr/>
        </p:nvSpPr>
        <p:spPr>
          <a:xfrm>
            <a:off x="6481896" y="3063366"/>
            <a:ext cx="274320" cy="274320"/>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AAB7FE17-CF04-DA45-BA09-5D39DE4E4021}"/>
              </a:ext>
            </a:extLst>
          </p:cNvPr>
          <p:cNvSpPr/>
          <p:nvPr/>
        </p:nvSpPr>
        <p:spPr>
          <a:xfrm>
            <a:off x="6481896" y="3618829"/>
            <a:ext cx="274320" cy="274320"/>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61FB6D20-3158-184C-837E-693CE6740A41}"/>
              </a:ext>
            </a:extLst>
          </p:cNvPr>
          <p:cNvSpPr/>
          <p:nvPr/>
        </p:nvSpPr>
        <p:spPr>
          <a:xfrm>
            <a:off x="6481896" y="4158798"/>
            <a:ext cx="274320" cy="274320"/>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104659D9-FB3F-4740-81DE-4D40FD87E790}"/>
              </a:ext>
            </a:extLst>
          </p:cNvPr>
          <p:cNvSpPr/>
          <p:nvPr/>
        </p:nvSpPr>
        <p:spPr>
          <a:xfrm>
            <a:off x="7568365" y="2515650"/>
            <a:ext cx="274320" cy="274320"/>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842A7DC3-CAA2-7B42-B5A1-A20A6DE0E308}"/>
              </a:ext>
            </a:extLst>
          </p:cNvPr>
          <p:cNvSpPr/>
          <p:nvPr/>
        </p:nvSpPr>
        <p:spPr>
          <a:xfrm>
            <a:off x="7568365" y="3063032"/>
            <a:ext cx="274320" cy="274320"/>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905C268B-926E-BC41-AD65-FC4021F463D4}"/>
              </a:ext>
            </a:extLst>
          </p:cNvPr>
          <p:cNvSpPr/>
          <p:nvPr/>
        </p:nvSpPr>
        <p:spPr>
          <a:xfrm>
            <a:off x="7568365" y="3618495"/>
            <a:ext cx="274320" cy="274320"/>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92AE9E3D-2847-1E48-8DFA-DC787AF9AA6E}"/>
              </a:ext>
            </a:extLst>
          </p:cNvPr>
          <p:cNvSpPr/>
          <p:nvPr/>
        </p:nvSpPr>
        <p:spPr>
          <a:xfrm>
            <a:off x="7568365" y="4158798"/>
            <a:ext cx="274320" cy="274320"/>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18A6078D-4C55-ED46-BCB9-C922F80D9A9B}"/>
              </a:ext>
            </a:extLst>
          </p:cNvPr>
          <p:cNvSpPr/>
          <p:nvPr/>
        </p:nvSpPr>
        <p:spPr>
          <a:xfrm>
            <a:off x="7568365" y="4751812"/>
            <a:ext cx="274320" cy="274320"/>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Arrow Connector 11">
            <a:extLst>
              <a:ext uri="{FF2B5EF4-FFF2-40B4-BE49-F238E27FC236}">
                <a16:creationId xmlns:a16="http://schemas.microsoft.com/office/drawing/2014/main" id="{53879E49-610A-1D4F-88C2-0A1C2338E0AF}"/>
              </a:ext>
            </a:extLst>
          </p:cNvPr>
          <p:cNvCxnSpPr>
            <a:endCxn id="25" idx="1"/>
          </p:cNvCxnSpPr>
          <p:nvPr/>
        </p:nvCxnSpPr>
        <p:spPr>
          <a:xfrm flipV="1">
            <a:off x="4609581" y="2652810"/>
            <a:ext cx="780750" cy="547382"/>
          </a:xfrm>
          <a:prstGeom prst="straightConnector1">
            <a:avLst/>
          </a:prstGeom>
          <a:ln>
            <a:solidFill>
              <a:schemeClr val="tx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735660EF-C9B2-0549-B2EB-AF15ECD751E1}"/>
              </a:ext>
            </a:extLst>
          </p:cNvPr>
          <p:cNvCxnSpPr>
            <a:endCxn id="28" idx="1"/>
          </p:cNvCxnSpPr>
          <p:nvPr/>
        </p:nvCxnSpPr>
        <p:spPr>
          <a:xfrm>
            <a:off x="4618770" y="3743329"/>
            <a:ext cx="755555" cy="552629"/>
          </a:xfrm>
          <a:prstGeom prst="straightConnector1">
            <a:avLst/>
          </a:prstGeom>
          <a:ln>
            <a:solidFill>
              <a:schemeClr val="tx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423B7216-4B78-5F4F-81B1-3AF5A6AE60EB}"/>
              </a:ext>
            </a:extLst>
          </p:cNvPr>
          <p:cNvCxnSpPr>
            <a:cxnSpLocks/>
          </p:cNvCxnSpPr>
          <p:nvPr/>
        </p:nvCxnSpPr>
        <p:spPr>
          <a:xfrm>
            <a:off x="4614328" y="3743329"/>
            <a:ext cx="755351" cy="12326"/>
          </a:xfrm>
          <a:prstGeom prst="straightConnector1">
            <a:avLst/>
          </a:prstGeom>
          <a:ln>
            <a:solidFill>
              <a:schemeClr val="tx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0DE46081-FA88-2044-97C2-4DC43EF42CF0}"/>
              </a:ext>
            </a:extLst>
          </p:cNvPr>
          <p:cNvCxnSpPr>
            <a:stCxn id="24" idx="3"/>
          </p:cNvCxnSpPr>
          <p:nvPr/>
        </p:nvCxnSpPr>
        <p:spPr>
          <a:xfrm flipV="1">
            <a:off x="4598322" y="4295958"/>
            <a:ext cx="762818" cy="593014"/>
          </a:xfrm>
          <a:prstGeom prst="straightConnector1">
            <a:avLst/>
          </a:prstGeom>
          <a:ln>
            <a:solidFill>
              <a:schemeClr val="tx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B362E5D5-134B-BF4D-923A-A269D551E77F}"/>
              </a:ext>
            </a:extLst>
          </p:cNvPr>
          <p:cNvCxnSpPr>
            <a:cxnSpLocks/>
            <a:stCxn id="10" idx="3"/>
          </p:cNvCxnSpPr>
          <p:nvPr/>
        </p:nvCxnSpPr>
        <p:spPr>
          <a:xfrm>
            <a:off x="4598322" y="2652810"/>
            <a:ext cx="766555" cy="2245987"/>
          </a:xfrm>
          <a:prstGeom prst="straightConnector1">
            <a:avLst/>
          </a:prstGeom>
          <a:ln>
            <a:solidFill>
              <a:schemeClr val="tx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361D0720-36BE-7B42-942C-F7BF24174A93}"/>
              </a:ext>
            </a:extLst>
          </p:cNvPr>
          <p:cNvCxnSpPr>
            <a:endCxn id="26" idx="1"/>
          </p:cNvCxnSpPr>
          <p:nvPr/>
        </p:nvCxnSpPr>
        <p:spPr>
          <a:xfrm>
            <a:off x="4631469" y="2642985"/>
            <a:ext cx="742856" cy="557541"/>
          </a:xfrm>
          <a:prstGeom prst="straightConnector1">
            <a:avLst/>
          </a:prstGeom>
          <a:ln>
            <a:solidFill>
              <a:schemeClr val="tx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83DA3636-CAFE-3A4F-BD13-6BBC1D8BA5DC}"/>
              </a:ext>
            </a:extLst>
          </p:cNvPr>
          <p:cNvCxnSpPr>
            <a:stCxn id="23" idx="3"/>
            <a:endCxn id="27" idx="1"/>
          </p:cNvCxnSpPr>
          <p:nvPr/>
        </p:nvCxnSpPr>
        <p:spPr>
          <a:xfrm flipV="1">
            <a:off x="4609581" y="3748242"/>
            <a:ext cx="780750" cy="547716"/>
          </a:xfrm>
          <a:prstGeom prst="straightConnector1">
            <a:avLst/>
          </a:prstGeom>
          <a:ln>
            <a:solidFill>
              <a:schemeClr val="tx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DECA20AC-B05D-F847-829A-25FCB2EA96B5}"/>
              </a:ext>
            </a:extLst>
          </p:cNvPr>
          <p:cNvCxnSpPr>
            <a:endCxn id="31" idx="1"/>
          </p:cNvCxnSpPr>
          <p:nvPr/>
        </p:nvCxnSpPr>
        <p:spPr>
          <a:xfrm>
            <a:off x="5664651" y="3200192"/>
            <a:ext cx="817245" cy="334"/>
          </a:xfrm>
          <a:prstGeom prst="straightConnector1">
            <a:avLst/>
          </a:prstGeom>
          <a:ln>
            <a:solidFill>
              <a:schemeClr val="tx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F4F34676-DFEC-774A-AF7A-0B080B5BC081}"/>
              </a:ext>
            </a:extLst>
          </p:cNvPr>
          <p:cNvCxnSpPr>
            <a:endCxn id="32" idx="1"/>
          </p:cNvCxnSpPr>
          <p:nvPr/>
        </p:nvCxnSpPr>
        <p:spPr>
          <a:xfrm>
            <a:off x="5674721" y="2666232"/>
            <a:ext cx="807175" cy="1089757"/>
          </a:xfrm>
          <a:prstGeom prst="straightConnector1">
            <a:avLst/>
          </a:prstGeom>
          <a:ln>
            <a:solidFill>
              <a:schemeClr val="tx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9212603D-E6D9-A545-A014-3EDF6CA3A034}"/>
              </a:ext>
            </a:extLst>
          </p:cNvPr>
          <p:cNvCxnSpPr>
            <a:cxnSpLocks/>
            <a:endCxn id="33" idx="1"/>
          </p:cNvCxnSpPr>
          <p:nvPr/>
        </p:nvCxnSpPr>
        <p:spPr>
          <a:xfrm flipV="1">
            <a:off x="5679756" y="4295958"/>
            <a:ext cx="802140" cy="593014"/>
          </a:xfrm>
          <a:prstGeom prst="straightConnector1">
            <a:avLst/>
          </a:prstGeom>
          <a:ln>
            <a:solidFill>
              <a:schemeClr val="tx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30885982-AB7C-4549-9C54-598BB808FDBA}"/>
              </a:ext>
            </a:extLst>
          </p:cNvPr>
          <p:cNvCxnSpPr>
            <a:stCxn id="27" idx="3"/>
            <a:endCxn id="32" idx="1"/>
          </p:cNvCxnSpPr>
          <p:nvPr/>
        </p:nvCxnSpPr>
        <p:spPr>
          <a:xfrm>
            <a:off x="5664651" y="3748242"/>
            <a:ext cx="817245" cy="7747"/>
          </a:xfrm>
          <a:prstGeom prst="straightConnector1">
            <a:avLst/>
          </a:prstGeom>
          <a:ln>
            <a:solidFill>
              <a:schemeClr val="tx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582B27BF-2111-BB4A-AEE1-B1A4D1F46376}"/>
              </a:ext>
            </a:extLst>
          </p:cNvPr>
          <p:cNvCxnSpPr/>
          <p:nvPr/>
        </p:nvCxnSpPr>
        <p:spPr>
          <a:xfrm>
            <a:off x="5685303" y="3771930"/>
            <a:ext cx="786037" cy="539522"/>
          </a:xfrm>
          <a:prstGeom prst="straightConnector1">
            <a:avLst/>
          </a:prstGeom>
          <a:ln>
            <a:solidFill>
              <a:schemeClr val="tx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C981FC08-5E18-C346-B716-21227D24069F}"/>
              </a:ext>
            </a:extLst>
          </p:cNvPr>
          <p:cNvCxnSpPr>
            <a:cxnSpLocks/>
            <a:stCxn id="28" idx="3"/>
            <a:endCxn id="30" idx="1"/>
          </p:cNvCxnSpPr>
          <p:nvPr/>
        </p:nvCxnSpPr>
        <p:spPr>
          <a:xfrm flipV="1">
            <a:off x="5648645" y="2666232"/>
            <a:ext cx="815885" cy="1629726"/>
          </a:xfrm>
          <a:prstGeom prst="straightConnector1">
            <a:avLst/>
          </a:prstGeom>
          <a:ln>
            <a:solidFill>
              <a:schemeClr val="tx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AF5D211-F32F-1E45-92BE-2B3E56563654}"/>
              </a:ext>
            </a:extLst>
          </p:cNvPr>
          <p:cNvCxnSpPr>
            <a:cxnSpLocks/>
            <a:stCxn id="27" idx="3"/>
            <a:endCxn id="33" idx="1"/>
          </p:cNvCxnSpPr>
          <p:nvPr/>
        </p:nvCxnSpPr>
        <p:spPr>
          <a:xfrm>
            <a:off x="5664651" y="3748242"/>
            <a:ext cx="817245" cy="547716"/>
          </a:xfrm>
          <a:prstGeom prst="straightConnector1">
            <a:avLst/>
          </a:prstGeom>
          <a:ln>
            <a:solidFill>
              <a:schemeClr val="tx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17B674F9-5166-BF4E-873C-5D67E16793DF}"/>
              </a:ext>
            </a:extLst>
          </p:cNvPr>
          <p:cNvCxnSpPr>
            <a:stCxn id="30" idx="3"/>
            <a:endCxn id="37" idx="1"/>
          </p:cNvCxnSpPr>
          <p:nvPr/>
        </p:nvCxnSpPr>
        <p:spPr>
          <a:xfrm>
            <a:off x="6738850" y="2666232"/>
            <a:ext cx="829515" cy="1089423"/>
          </a:xfrm>
          <a:prstGeom prst="straightConnector1">
            <a:avLst/>
          </a:prstGeom>
          <a:ln>
            <a:solidFill>
              <a:schemeClr val="tx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D8C209E1-B8FE-E941-B91B-AD1E737E231C}"/>
              </a:ext>
            </a:extLst>
          </p:cNvPr>
          <p:cNvCxnSpPr>
            <a:cxnSpLocks/>
            <a:stCxn id="30" idx="3"/>
            <a:endCxn id="38" idx="1"/>
          </p:cNvCxnSpPr>
          <p:nvPr/>
        </p:nvCxnSpPr>
        <p:spPr>
          <a:xfrm>
            <a:off x="6738850" y="2666232"/>
            <a:ext cx="829515" cy="1629726"/>
          </a:xfrm>
          <a:prstGeom prst="straightConnector1">
            <a:avLst/>
          </a:prstGeom>
          <a:ln>
            <a:solidFill>
              <a:schemeClr val="tx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56C75A93-084C-8A4C-B330-7D267E878AEE}"/>
              </a:ext>
            </a:extLst>
          </p:cNvPr>
          <p:cNvCxnSpPr/>
          <p:nvPr/>
        </p:nvCxnSpPr>
        <p:spPr>
          <a:xfrm>
            <a:off x="6751414" y="3743329"/>
            <a:ext cx="816951" cy="0"/>
          </a:xfrm>
          <a:prstGeom prst="straightConnector1">
            <a:avLst/>
          </a:prstGeom>
          <a:ln>
            <a:solidFill>
              <a:schemeClr val="tx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537D4504-EF5C-3045-834A-EC05BA33D727}"/>
              </a:ext>
            </a:extLst>
          </p:cNvPr>
          <p:cNvCxnSpPr>
            <a:stCxn id="31" idx="3"/>
            <a:endCxn id="36" idx="1"/>
          </p:cNvCxnSpPr>
          <p:nvPr/>
        </p:nvCxnSpPr>
        <p:spPr>
          <a:xfrm flipV="1">
            <a:off x="6756216" y="3200192"/>
            <a:ext cx="812149" cy="334"/>
          </a:xfrm>
          <a:prstGeom prst="straightConnector1">
            <a:avLst/>
          </a:prstGeom>
          <a:ln>
            <a:solidFill>
              <a:schemeClr val="tx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08377BE2-4082-584C-B5EE-E3ECDE8CCC2A}"/>
              </a:ext>
            </a:extLst>
          </p:cNvPr>
          <p:cNvCxnSpPr>
            <a:endCxn id="35" idx="1"/>
          </p:cNvCxnSpPr>
          <p:nvPr/>
        </p:nvCxnSpPr>
        <p:spPr>
          <a:xfrm flipV="1">
            <a:off x="6751414" y="2652810"/>
            <a:ext cx="816951" cy="547382"/>
          </a:xfrm>
          <a:prstGeom prst="straightConnector1">
            <a:avLst/>
          </a:prstGeom>
          <a:ln>
            <a:solidFill>
              <a:schemeClr val="tx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2FE9080A-AAEB-2746-9A35-6B6B6F53937F}"/>
              </a:ext>
            </a:extLst>
          </p:cNvPr>
          <p:cNvCxnSpPr>
            <a:cxnSpLocks/>
            <a:stCxn id="33" idx="3"/>
          </p:cNvCxnSpPr>
          <p:nvPr/>
        </p:nvCxnSpPr>
        <p:spPr>
          <a:xfrm flipV="1">
            <a:off x="6756216" y="3200192"/>
            <a:ext cx="812149" cy="1095766"/>
          </a:xfrm>
          <a:prstGeom prst="straightConnector1">
            <a:avLst/>
          </a:prstGeom>
          <a:ln>
            <a:solidFill>
              <a:schemeClr val="tx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0A3F5874-228E-EE46-9E2F-B5C224461616}"/>
              </a:ext>
            </a:extLst>
          </p:cNvPr>
          <p:cNvCxnSpPr>
            <a:cxnSpLocks/>
            <a:stCxn id="33" idx="3"/>
            <a:endCxn id="39" idx="1"/>
          </p:cNvCxnSpPr>
          <p:nvPr/>
        </p:nvCxnSpPr>
        <p:spPr>
          <a:xfrm>
            <a:off x="6756216" y="4295958"/>
            <a:ext cx="812149" cy="593014"/>
          </a:xfrm>
          <a:prstGeom prst="straightConnector1">
            <a:avLst/>
          </a:prstGeom>
          <a:ln>
            <a:solidFill>
              <a:schemeClr val="tx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1" name="TextBox 80">
            <a:extLst>
              <a:ext uri="{FF2B5EF4-FFF2-40B4-BE49-F238E27FC236}">
                <a16:creationId xmlns:a16="http://schemas.microsoft.com/office/drawing/2014/main" id="{D6D1978C-ED67-DC4F-877E-338D4D284E4C}"/>
              </a:ext>
            </a:extLst>
          </p:cNvPr>
          <p:cNvSpPr txBox="1"/>
          <p:nvPr/>
        </p:nvSpPr>
        <p:spPr>
          <a:xfrm>
            <a:off x="2425933" y="3618495"/>
            <a:ext cx="1065924" cy="646331"/>
          </a:xfrm>
          <a:prstGeom prst="rect">
            <a:avLst/>
          </a:prstGeom>
          <a:noFill/>
        </p:spPr>
        <p:txBody>
          <a:bodyPr wrap="square" rtlCol="0">
            <a:spAutoFit/>
          </a:bodyPr>
          <a:lstStyle/>
          <a:p>
            <a:r>
              <a:rPr lang="en-US" dirty="0"/>
              <a:t>Pixels –</a:t>
            </a:r>
          </a:p>
          <a:p>
            <a:r>
              <a:rPr lang="en-US" dirty="0"/>
              <a:t>features</a:t>
            </a:r>
          </a:p>
        </p:txBody>
      </p:sp>
      <p:sp>
        <p:nvSpPr>
          <p:cNvPr id="82" name="TextBox 81">
            <a:extLst>
              <a:ext uri="{FF2B5EF4-FFF2-40B4-BE49-F238E27FC236}">
                <a16:creationId xmlns:a16="http://schemas.microsoft.com/office/drawing/2014/main" id="{FF43C0BB-C1D0-8548-B2C7-A83B0003A392}"/>
              </a:ext>
            </a:extLst>
          </p:cNvPr>
          <p:cNvSpPr txBox="1"/>
          <p:nvPr/>
        </p:nvSpPr>
        <p:spPr>
          <a:xfrm>
            <a:off x="4390880" y="1571042"/>
            <a:ext cx="3379892" cy="369332"/>
          </a:xfrm>
          <a:prstGeom prst="rect">
            <a:avLst/>
          </a:prstGeom>
          <a:noFill/>
        </p:spPr>
        <p:txBody>
          <a:bodyPr wrap="square" rtlCol="0">
            <a:spAutoFit/>
          </a:bodyPr>
          <a:lstStyle/>
          <a:p>
            <a:r>
              <a:rPr lang="en-US" dirty="0"/>
              <a:t>Processed feature information</a:t>
            </a:r>
          </a:p>
        </p:txBody>
      </p:sp>
      <p:sp>
        <p:nvSpPr>
          <p:cNvPr id="11" name="TextBox 10">
            <a:extLst>
              <a:ext uri="{FF2B5EF4-FFF2-40B4-BE49-F238E27FC236}">
                <a16:creationId xmlns:a16="http://schemas.microsoft.com/office/drawing/2014/main" id="{1A97A794-3077-EC4F-B510-BCCFC9EC333A}"/>
              </a:ext>
            </a:extLst>
          </p:cNvPr>
          <p:cNvSpPr txBox="1"/>
          <p:nvPr/>
        </p:nvSpPr>
        <p:spPr>
          <a:xfrm>
            <a:off x="2553203" y="1600996"/>
            <a:ext cx="898644" cy="369332"/>
          </a:xfrm>
          <a:prstGeom prst="rect">
            <a:avLst/>
          </a:prstGeom>
          <a:noFill/>
        </p:spPr>
        <p:txBody>
          <a:bodyPr wrap="none" rtlCol="0">
            <a:spAutoFit/>
          </a:bodyPr>
          <a:lstStyle/>
          <a:p>
            <a:r>
              <a:rPr lang="en-US" dirty="0"/>
              <a:t>Neuron</a:t>
            </a:r>
          </a:p>
        </p:txBody>
      </p:sp>
      <p:cxnSp>
        <p:nvCxnSpPr>
          <p:cNvPr id="15" name="Elbow Connector 14">
            <a:extLst>
              <a:ext uri="{FF2B5EF4-FFF2-40B4-BE49-F238E27FC236}">
                <a16:creationId xmlns:a16="http://schemas.microsoft.com/office/drawing/2014/main" id="{465561CA-D515-7547-8850-D4DAE54CF5E0}"/>
              </a:ext>
            </a:extLst>
          </p:cNvPr>
          <p:cNvCxnSpPr>
            <a:stCxn id="11" idx="2"/>
            <a:endCxn id="10" idx="1"/>
          </p:cNvCxnSpPr>
          <p:nvPr/>
        </p:nvCxnSpPr>
        <p:spPr>
          <a:xfrm rot="16200000" flipH="1">
            <a:off x="3322022" y="1650830"/>
            <a:ext cx="682482" cy="1321477"/>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363FDE97-EFEF-ED42-8A97-7D07BCF8546B}"/>
              </a:ext>
            </a:extLst>
          </p:cNvPr>
          <p:cNvSpPr txBox="1"/>
          <p:nvPr/>
        </p:nvSpPr>
        <p:spPr>
          <a:xfrm>
            <a:off x="4461162" y="6120179"/>
            <a:ext cx="1446614" cy="369332"/>
          </a:xfrm>
          <a:prstGeom prst="rect">
            <a:avLst/>
          </a:prstGeom>
          <a:noFill/>
        </p:spPr>
        <p:txBody>
          <a:bodyPr wrap="none" rtlCol="0">
            <a:spAutoFit/>
          </a:bodyPr>
          <a:lstStyle/>
          <a:p>
            <a:r>
              <a:rPr lang="en-US" dirty="0"/>
              <a:t>Neuron firing</a:t>
            </a:r>
          </a:p>
        </p:txBody>
      </p:sp>
      <p:cxnSp>
        <p:nvCxnSpPr>
          <p:cNvPr id="47" name="Straight Arrow Connector 46">
            <a:extLst>
              <a:ext uri="{FF2B5EF4-FFF2-40B4-BE49-F238E27FC236}">
                <a16:creationId xmlns:a16="http://schemas.microsoft.com/office/drawing/2014/main" id="{EBA251BB-EAF4-E644-8A20-9A3DA44E094F}"/>
              </a:ext>
            </a:extLst>
          </p:cNvPr>
          <p:cNvCxnSpPr>
            <a:stCxn id="41" idx="0"/>
          </p:cNvCxnSpPr>
          <p:nvPr/>
        </p:nvCxnSpPr>
        <p:spPr>
          <a:xfrm flipH="1" flipV="1">
            <a:off x="4961804" y="4761638"/>
            <a:ext cx="222665" cy="135854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90CDBD8A-FD38-CC42-AAF5-5AF1B5D1C031}"/>
              </a:ext>
            </a:extLst>
          </p:cNvPr>
          <p:cNvCxnSpPr>
            <a:cxnSpLocks/>
            <a:stCxn id="81" idx="3"/>
            <a:endCxn id="9" idx="1"/>
          </p:cNvCxnSpPr>
          <p:nvPr/>
        </p:nvCxnSpPr>
        <p:spPr>
          <a:xfrm>
            <a:off x="3491857" y="3941661"/>
            <a:ext cx="150202" cy="226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53152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58"/>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6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6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56"/>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3"/>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2"/>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1"/>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0"/>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76"/>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69"/>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67"/>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78"/>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72"/>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80"/>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39"/>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38"/>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37"/>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36"/>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35"/>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P spid="27" grpId="0" animBg="1"/>
      <p:bldP spid="28" grpId="0" animBg="1"/>
      <p:bldP spid="29" grpId="0" animBg="1"/>
      <p:bldP spid="30" grpId="0" animBg="1"/>
      <p:bldP spid="31" grpId="0" animBg="1"/>
      <p:bldP spid="32" grpId="0" animBg="1"/>
      <p:bldP spid="33" grpId="0" animBg="1"/>
      <p:bldP spid="35" grpId="0" animBg="1"/>
      <p:bldP spid="36" grpId="0" animBg="1"/>
      <p:bldP spid="37" grpId="0" animBg="1"/>
      <p:bldP spid="38" grpId="0" animBg="1"/>
      <p:bldP spid="3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662F732-C25B-0345-89B5-A9FAD418EC31}"/>
              </a:ext>
            </a:extLst>
          </p:cNvPr>
          <p:cNvSpPr>
            <a:spLocks noGrp="1"/>
          </p:cNvSpPr>
          <p:nvPr>
            <p:ph type="title"/>
          </p:nvPr>
        </p:nvSpPr>
        <p:spPr/>
        <p:txBody>
          <a:bodyPr/>
          <a:lstStyle/>
          <a:p>
            <a:r>
              <a:rPr lang="en-US" dirty="0"/>
              <a:t>TensorFlow Tensors</a:t>
            </a:r>
          </a:p>
        </p:txBody>
      </p:sp>
      <p:sp>
        <p:nvSpPr>
          <p:cNvPr id="4" name="Rectangle 3">
            <a:extLst>
              <a:ext uri="{FF2B5EF4-FFF2-40B4-BE49-F238E27FC236}">
                <a16:creationId xmlns:a16="http://schemas.microsoft.com/office/drawing/2014/main" id="{C27D4801-FCE9-DB4C-97A5-57E70072AADF}"/>
              </a:ext>
            </a:extLst>
          </p:cNvPr>
          <p:cNvSpPr/>
          <p:nvPr/>
        </p:nvSpPr>
        <p:spPr>
          <a:xfrm>
            <a:off x="477193" y="1242408"/>
            <a:ext cx="7586152" cy="5406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Tensors are n-dimensional arrays of data</a:t>
            </a:r>
          </a:p>
        </p:txBody>
      </p:sp>
      <p:sp>
        <p:nvSpPr>
          <p:cNvPr id="5" name="Rectangle 4">
            <a:extLst>
              <a:ext uri="{FF2B5EF4-FFF2-40B4-BE49-F238E27FC236}">
                <a16:creationId xmlns:a16="http://schemas.microsoft.com/office/drawing/2014/main" id="{F967BA37-ED36-CD4F-A102-3052158D9BEB}"/>
              </a:ext>
            </a:extLst>
          </p:cNvPr>
          <p:cNvSpPr/>
          <p:nvPr/>
        </p:nvSpPr>
        <p:spPr>
          <a:xfrm>
            <a:off x="1801091" y="1959983"/>
            <a:ext cx="6262254" cy="5406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Tensors must be of same type (numbers, strings, bools)</a:t>
            </a:r>
          </a:p>
        </p:txBody>
      </p:sp>
      <p:sp>
        <p:nvSpPr>
          <p:cNvPr id="6" name="Rectangle 5">
            <a:extLst>
              <a:ext uri="{FF2B5EF4-FFF2-40B4-BE49-F238E27FC236}">
                <a16:creationId xmlns:a16="http://schemas.microsoft.com/office/drawing/2014/main" id="{BA4CA9EE-9554-C041-987D-604039F10518}"/>
              </a:ext>
            </a:extLst>
          </p:cNvPr>
          <p:cNvSpPr/>
          <p:nvPr/>
        </p:nvSpPr>
        <p:spPr>
          <a:xfrm>
            <a:off x="497185" y="2677558"/>
            <a:ext cx="7566160" cy="5406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Tensors have a shape which defines the lengths of a tensor’s dimensions</a:t>
            </a:r>
          </a:p>
        </p:txBody>
      </p:sp>
      <p:sp>
        <p:nvSpPr>
          <p:cNvPr id="7" name="Rectangle 6">
            <a:extLst>
              <a:ext uri="{FF2B5EF4-FFF2-40B4-BE49-F238E27FC236}">
                <a16:creationId xmlns:a16="http://schemas.microsoft.com/office/drawing/2014/main" id="{F5EF7CAB-B139-8349-A885-52066016C2DB}"/>
              </a:ext>
            </a:extLst>
          </p:cNvPr>
          <p:cNvSpPr/>
          <p:nvPr/>
        </p:nvSpPr>
        <p:spPr>
          <a:xfrm>
            <a:off x="1801091" y="4112708"/>
            <a:ext cx="6262254" cy="540618"/>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Vector – (4,) – one dimension of four values</a:t>
            </a:r>
          </a:p>
        </p:txBody>
      </p:sp>
      <p:sp>
        <p:nvSpPr>
          <p:cNvPr id="8" name="Rectangle 7">
            <a:extLst>
              <a:ext uri="{FF2B5EF4-FFF2-40B4-BE49-F238E27FC236}">
                <a16:creationId xmlns:a16="http://schemas.microsoft.com/office/drawing/2014/main" id="{E71ED0EE-7403-974A-A81D-517518CD5238}"/>
              </a:ext>
            </a:extLst>
          </p:cNvPr>
          <p:cNvSpPr/>
          <p:nvPr/>
        </p:nvSpPr>
        <p:spPr>
          <a:xfrm>
            <a:off x="1801091" y="4830283"/>
            <a:ext cx="6262254" cy="540618"/>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Matrix – (2, 4) – two dimensions of four values each</a:t>
            </a:r>
          </a:p>
        </p:txBody>
      </p:sp>
      <p:sp>
        <p:nvSpPr>
          <p:cNvPr id="9" name="Rectangle 8">
            <a:extLst>
              <a:ext uri="{FF2B5EF4-FFF2-40B4-BE49-F238E27FC236}">
                <a16:creationId xmlns:a16="http://schemas.microsoft.com/office/drawing/2014/main" id="{64E03E61-3CDA-D243-93FC-7E5A9E1B6B29}"/>
              </a:ext>
            </a:extLst>
          </p:cNvPr>
          <p:cNvSpPr/>
          <p:nvPr/>
        </p:nvSpPr>
        <p:spPr>
          <a:xfrm>
            <a:off x="1801091" y="3395133"/>
            <a:ext cx="6262254" cy="5406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Scaler – (0,) - zero dimensions, just a single value</a:t>
            </a:r>
          </a:p>
        </p:txBody>
      </p:sp>
      <p:sp>
        <p:nvSpPr>
          <p:cNvPr id="10" name="Rectangle 9">
            <a:extLst>
              <a:ext uri="{FF2B5EF4-FFF2-40B4-BE49-F238E27FC236}">
                <a16:creationId xmlns:a16="http://schemas.microsoft.com/office/drawing/2014/main" id="{6447C8FF-E40C-A645-9EF6-CABA1A0201C9}"/>
              </a:ext>
            </a:extLst>
          </p:cNvPr>
          <p:cNvSpPr/>
          <p:nvPr/>
        </p:nvSpPr>
        <p:spPr>
          <a:xfrm>
            <a:off x="8589818" y="3395133"/>
            <a:ext cx="526473" cy="5406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82FAB19-0077-2746-8F10-A2B5E6AEC0A0}"/>
              </a:ext>
            </a:extLst>
          </p:cNvPr>
          <p:cNvSpPr/>
          <p:nvPr/>
        </p:nvSpPr>
        <p:spPr>
          <a:xfrm>
            <a:off x="8589818" y="4112708"/>
            <a:ext cx="526473" cy="540618"/>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C5CFE82-0FA6-034C-A1D1-58AE5B2775FC}"/>
              </a:ext>
            </a:extLst>
          </p:cNvPr>
          <p:cNvSpPr/>
          <p:nvPr/>
        </p:nvSpPr>
        <p:spPr>
          <a:xfrm>
            <a:off x="9379527" y="4112708"/>
            <a:ext cx="526473" cy="540618"/>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D46936F-B748-2240-B3A9-C0C7315838DC}"/>
              </a:ext>
            </a:extLst>
          </p:cNvPr>
          <p:cNvSpPr/>
          <p:nvPr/>
        </p:nvSpPr>
        <p:spPr>
          <a:xfrm>
            <a:off x="10169236" y="4112708"/>
            <a:ext cx="526473" cy="540618"/>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C6F8F73-D09A-154A-96C2-BC77A7CDECE2}"/>
              </a:ext>
            </a:extLst>
          </p:cNvPr>
          <p:cNvSpPr/>
          <p:nvPr/>
        </p:nvSpPr>
        <p:spPr>
          <a:xfrm>
            <a:off x="10958945" y="4112708"/>
            <a:ext cx="526473" cy="540618"/>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BB38C15F-3F44-824B-83A7-D9292D0F17E4}"/>
              </a:ext>
            </a:extLst>
          </p:cNvPr>
          <p:cNvSpPr/>
          <p:nvPr/>
        </p:nvSpPr>
        <p:spPr>
          <a:xfrm>
            <a:off x="8589818" y="4830283"/>
            <a:ext cx="526473" cy="540618"/>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CE22C3B-6549-BF4F-93BB-B75F498C3F69}"/>
              </a:ext>
            </a:extLst>
          </p:cNvPr>
          <p:cNvSpPr/>
          <p:nvPr/>
        </p:nvSpPr>
        <p:spPr>
          <a:xfrm>
            <a:off x="9379527" y="4830283"/>
            <a:ext cx="526473" cy="540618"/>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B6E87818-0C96-3447-AF18-8CFB14488B50}"/>
              </a:ext>
            </a:extLst>
          </p:cNvPr>
          <p:cNvSpPr/>
          <p:nvPr/>
        </p:nvSpPr>
        <p:spPr>
          <a:xfrm>
            <a:off x="10169236" y="4830283"/>
            <a:ext cx="526473" cy="540618"/>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FA1E4C31-8ECB-6C4D-B72C-E34D7D655242}"/>
              </a:ext>
            </a:extLst>
          </p:cNvPr>
          <p:cNvSpPr/>
          <p:nvPr/>
        </p:nvSpPr>
        <p:spPr>
          <a:xfrm>
            <a:off x="10958945" y="4830283"/>
            <a:ext cx="526473" cy="540618"/>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91748EAD-70BA-E545-B053-E220CA360715}"/>
              </a:ext>
            </a:extLst>
          </p:cNvPr>
          <p:cNvSpPr/>
          <p:nvPr/>
        </p:nvSpPr>
        <p:spPr>
          <a:xfrm>
            <a:off x="8589818" y="5547858"/>
            <a:ext cx="526473" cy="540618"/>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9D186E0F-C636-FF4F-AD20-9C3808FD49A9}"/>
              </a:ext>
            </a:extLst>
          </p:cNvPr>
          <p:cNvSpPr/>
          <p:nvPr/>
        </p:nvSpPr>
        <p:spPr>
          <a:xfrm>
            <a:off x="9379527" y="5547858"/>
            <a:ext cx="526473" cy="540618"/>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106B8768-C842-A643-AC18-F337BCF1EEF6}"/>
              </a:ext>
            </a:extLst>
          </p:cNvPr>
          <p:cNvSpPr/>
          <p:nvPr/>
        </p:nvSpPr>
        <p:spPr>
          <a:xfrm>
            <a:off x="10169236" y="5547858"/>
            <a:ext cx="526473" cy="540618"/>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F87DEFD8-3E90-3D49-BCA9-F68908E5D359}"/>
              </a:ext>
            </a:extLst>
          </p:cNvPr>
          <p:cNvSpPr/>
          <p:nvPr/>
        </p:nvSpPr>
        <p:spPr>
          <a:xfrm>
            <a:off x="10958945" y="5547858"/>
            <a:ext cx="526473" cy="540618"/>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00354134"/>
      </p:ext>
    </p:extLst>
  </p:cSld>
  <p:clrMapOvr>
    <a:masterClrMapping/>
  </p:clrMapOvr>
</p:sld>
</file>

<file path=ppt/theme/theme1.xml><?xml version="1.0" encoding="utf-8"?>
<a:theme xmlns:a="http://schemas.openxmlformats.org/drawingml/2006/main" name="MGNC_PPT_FINAL">
  <a:themeElements>
    <a:clrScheme name="MAGENIC COLORS">
      <a:dk1>
        <a:srgbClr val="53565A"/>
      </a:dk1>
      <a:lt1>
        <a:sysClr val="window" lastClr="FFFFFF"/>
      </a:lt1>
      <a:dk2>
        <a:srgbClr val="78BE3C"/>
      </a:dk2>
      <a:lt2>
        <a:srgbClr val="FFC32C"/>
      </a:lt2>
      <a:accent1>
        <a:srgbClr val="78BE3C"/>
      </a:accent1>
      <a:accent2>
        <a:srgbClr val="00A9E0"/>
      </a:accent2>
      <a:accent3>
        <a:srgbClr val="F26A21"/>
      </a:accent3>
      <a:accent4>
        <a:srgbClr val="E31C79"/>
      </a:accent4>
      <a:accent5>
        <a:srgbClr val="75787B"/>
      </a:accent5>
      <a:accent6>
        <a:srgbClr val="97999B"/>
      </a:accent6>
      <a:hlink>
        <a:srgbClr val="F37121"/>
      </a:hlink>
      <a:folHlink>
        <a:srgbClr val="75787B"/>
      </a:folHlink>
    </a:clrScheme>
    <a:fontScheme name="Magenic_Fonts">
      <a:majorFont>
        <a:latin typeface="Franklin Gothic Medium Cond"/>
        <a:ea typeface=""/>
        <a:cs typeface=""/>
      </a:majorFont>
      <a:minorFont>
        <a:latin typeface="Franklin Gothic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PT_Master_100716" id="{04A3D33C-03BF-784A-8361-4605A4026E8D}" vid="{5E85041B-E579-7242-A5E9-3DBED271F5C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8D9CE1393071B489BF600220B5AAF8D" ma:contentTypeVersion="10" ma:contentTypeDescription="Create a new document." ma:contentTypeScope="" ma:versionID="d9386e682046a7a51a31dad2d2f8bda6">
  <xsd:schema xmlns:xsd="http://www.w3.org/2001/XMLSchema" xmlns:xs="http://www.w3.org/2001/XMLSchema" xmlns:p="http://schemas.microsoft.com/office/2006/metadata/properties" xmlns:ns2="30b37a6d-16ce-47e4-86a8-845424d2b9c1" xmlns:ns3="95019713-393c-4a4d-a828-5ce659f37839" targetNamespace="http://schemas.microsoft.com/office/2006/metadata/properties" ma:root="true" ma:fieldsID="e2c97f914c92a1a387d4835726ac5a88" ns2:_="" ns3:_="">
    <xsd:import namespace="30b37a6d-16ce-47e4-86a8-845424d2b9c1"/>
    <xsd:import namespace="95019713-393c-4a4d-a828-5ce659f37839"/>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AutoTags" minOccurs="0"/>
                <xsd:element ref="ns2:MediaServiceLocation" minOccurs="0"/>
                <xsd:element ref="ns2:MediaServiceOCR" minOccurs="0"/>
                <xsd:element ref="ns2:MediaServiceEventHashCode" minOccurs="0"/>
                <xsd:element ref="ns2:MediaServiceGeneration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0b37a6d-16ce-47e4-86a8-845424d2b9c1"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DateTaken" ma:index="12" nillable="true" ma:displayName="MediaServiceDateTaken" ma:description="" ma:hidden="true" ma:internalName="MediaServiceDateTaken" ma:readOnly="true">
      <xsd:simpleType>
        <xsd:restriction base="dms:Text"/>
      </xsd:simpleType>
    </xsd:element>
    <xsd:element name="MediaServiceAutoTags" ma:index="13" nillable="true" ma:displayName="MediaServiceAutoTags" ma:description="" ma:internalName="MediaServiceAutoTags" ma:readOnly="true">
      <xsd:simpleType>
        <xsd:restriction base="dms:Text"/>
      </xsd:simpleType>
    </xsd:element>
    <xsd:element name="MediaServiceLocation" ma:index="14" nillable="true" ma:displayName="MediaServiceLocation" ma:description="" ma:internalName="MediaServiceLocation" ma:readOnly="true">
      <xsd:simpleType>
        <xsd:restriction base="dms:Text"/>
      </xsd:simpleType>
    </xsd:element>
    <xsd:element name="MediaServiceOCR" ma:index="15" nillable="true" ma:displayName="MediaServiceOCR" ma:internalName="MediaServiceOCR" ma:readOnly="true">
      <xsd:simpleType>
        <xsd:restriction base="dms:Note">
          <xsd:maxLength value="255"/>
        </xsd:restriction>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95019713-393c-4a4d-a828-5ce659f37839" elementFormDefault="qualified">
    <xsd:import namespace="http://schemas.microsoft.com/office/2006/documentManagement/types"/>
    <xsd:import namespace="http://schemas.microsoft.com/office/infopath/2007/PartnerControls"/>
    <xsd:element name="SharedWithUsers" ma:index="10"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description=""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AE07A9E-BE61-4C9A-A4B3-CA1782BD8A92}">
  <ds:schemaRefs>
    <ds:schemaRef ds:uri="30b37a6d-16ce-47e4-86a8-845424d2b9c1"/>
    <ds:schemaRef ds:uri="95019713-393c-4a4d-a828-5ce659f37839"/>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65A3A91F-3324-4EE4-8BF2-C3B78E1D1674}">
  <ds:schemaRefs>
    <ds:schemaRef ds:uri="9dc32095-d95f-42cf-993f-bcc1f153f49e"/>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D18D97D8-3C52-47EE-88EC-CF46155D7428}">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15679</TotalTime>
  <Words>1270</Words>
  <Application>Microsoft Macintosh PowerPoint</Application>
  <PresentationFormat>Widescreen</PresentationFormat>
  <Paragraphs>141</Paragraphs>
  <Slides>24</Slides>
  <Notes>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24</vt:i4>
      </vt:variant>
    </vt:vector>
  </HeadingPairs>
  <TitlesOfParts>
    <vt:vector size="32" baseType="lpstr">
      <vt:lpstr>Arial</vt:lpstr>
      <vt:lpstr>Arial Black</vt:lpstr>
      <vt:lpstr>Calibri</vt:lpstr>
      <vt:lpstr>Franklin Gothic Book</vt:lpstr>
      <vt:lpstr>Franklin Gothic Demi</vt:lpstr>
      <vt:lpstr>Franklin Gothic Medium Cond</vt:lpstr>
      <vt:lpstr>Wingdings</vt:lpstr>
      <vt:lpstr>MGNC_PPT_FINAL</vt:lpstr>
      <vt:lpstr>PowerPoint Presentation</vt:lpstr>
      <vt:lpstr>PowerPoint Presentation</vt:lpstr>
      <vt:lpstr>Focus of Class – TensorFlow 2.0</vt:lpstr>
      <vt:lpstr>TensorFlow</vt:lpstr>
      <vt:lpstr>Lab 1 – Setting up Tensorflow for use in Docker</vt:lpstr>
      <vt:lpstr>Some Starting Terms</vt:lpstr>
      <vt:lpstr>An Introduction to Neural Networks</vt:lpstr>
      <vt:lpstr>An Introduction to Neural Networks</vt:lpstr>
      <vt:lpstr>TensorFlow Tensors</vt:lpstr>
      <vt:lpstr>Steps to make a successful model</vt:lpstr>
      <vt:lpstr>Bias and Weight</vt:lpstr>
      <vt:lpstr>Steps in TensorFlow training</vt:lpstr>
      <vt:lpstr>Types of data </vt:lpstr>
      <vt:lpstr>Overfitting vs Underfitting</vt:lpstr>
      <vt:lpstr>Setting up the perception</vt:lpstr>
      <vt:lpstr>Adding a layer</vt:lpstr>
      <vt:lpstr>What are some of the ways we can set the weights?</vt:lpstr>
      <vt:lpstr>Compiling the Perception</vt:lpstr>
      <vt:lpstr>Running the perception to create the model</vt:lpstr>
      <vt:lpstr>Some important concepts when running</vt:lpstr>
      <vt:lpstr>Testing the model</vt:lpstr>
      <vt:lpstr>Demo – homework perception</vt:lpstr>
      <vt:lpstr>Homework reading</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Russ Miller</dc:creator>
  <cp:lastModifiedBy>Kevin E. Ford</cp:lastModifiedBy>
  <cp:revision>99</cp:revision>
  <dcterms:created xsi:type="dcterms:W3CDTF">1601-01-01T00:00:00Z</dcterms:created>
  <dcterms:modified xsi:type="dcterms:W3CDTF">2020-04-16T23:16:39Z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0x01010048D9CE1393071B489BF600220B5AAF8D</vt:lpwstr>
  </property>
</Properties>
</file>